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19" r:id="rId2"/>
    <p:sldId id="335" r:id="rId3"/>
    <p:sldId id="336" r:id="rId4"/>
    <p:sldId id="420" r:id="rId5"/>
    <p:sldId id="421" r:id="rId6"/>
    <p:sldId id="422" r:id="rId7"/>
    <p:sldId id="424" r:id="rId8"/>
    <p:sldId id="425" r:id="rId9"/>
    <p:sldId id="423" r:id="rId10"/>
    <p:sldId id="501" r:id="rId11"/>
    <p:sldId id="426" r:id="rId12"/>
    <p:sldId id="443" r:id="rId13"/>
    <p:sldId id="444" r:id="rId14"/>
    <p:sldId id="445" r:id="rId15"/>
    <p:sldId id="500" r:id="rId16"/>
    <p:sldId id="428" r:id="rId17"/>
    <p:sldId id="435" r:id="rId18"/>
    <p:sldId id="429" r:id="rId19"/>
    <p:sldId id="432" r:id="rId20"/>
    <p:sldId id="433" r:id="rId21"/>
    <p:sldId id="434" r:id="rId22"/>
    <p:sldId id="436" r:id="rId23"/>
    <p:sldId id="437" r:id="rId24"/>
    <p:sldId id="520" r:id="rId25"/>
    <p:sldId id="51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972"/>
  </p:normalViewPr>
  <p:slideViewPr>
    <p:cSldViewPr snapToGrid="0" snapToObjects="1">
      <p:cViewPr varScale="1">
        <p:scale>
          <a:sx n="87" d="100"/>
          <a:sy n="87"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89"/>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1 1,'10518'11249,"-10930"-11686,370 392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8"/>
    </inkml:context>
    <inkml:brush xml:id="br0">
      <inkml:brushProperty name="width" value="0.35" units="cm"/>
      <inkml:brushProperty name="height" value="0.35" units="cm"/>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9"/>
    </inkml:context>
    <inkml:brush xml:id="br0">
      <inkml:brushProperty name="width" value="0.35" units="cm"/>
      <inkml:brushProperty name="height" value="0.35" units="cm"/>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0"/>
    </inkml:context>
    <inkml:brush xml:id="br0">
      <inkml:brushProperty name="width" value="0.35" units="cm"/>
      <inkml:brushProperty name="height" value="0.35" units="cm"/>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1"/>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2"/>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3"/>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4"/>
    </inkml:context>
    <inkml:brush xml:id="br0">
      <inkml:brushProperty name="width" value="0.35" units="cm"/>
      <inkml:brushProperty name="height" value="0.35" units="cm"/>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5"/>
    </inkml:context>
    <inkml:brush xml:id="br0">
      <inkml:brushProperty name="width" value="0.35" units="cm"/>
      <inkml:brushProperty name="height" value="0.35" units="cm"/>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6"/>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7"/>
    </inkml:context>
    <inkml:brush xml:id="br0">
      <inkml:brushProperty name="width" value="0.35" units="cm"/>
      <inkml:brushProperty name="height" value="0.35" units="cm"/>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0"/>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0 0,'10230'11294,"-10191"-11250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8"/>
    </inkml:context>
    <inkml:brush xml:id="br0">
      <inkml:brushProperty name="width" value="0.35" units="cm"/>
      <inkml:brushProperty name="height" value="0.35" units="cm"/>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9"/>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0"/>
    </inkml:context>
    <inkml:brush xml:id="br0">
      <inkml:brushProperty name="width" value="0.35" units="cm"/>
      <inkml:brushProperty name="height" value="0.35" units="cm"/>
      <inkml:brushProperty name="ignorePressure" value="1"/>
    </inkml:brush>
  </inkml:definitions>
  <inkml:trace contextRef="#ctx0" brushRef="#br0">1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1"/>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2"/>
    </inkml:context>
    <inkml:brush xml:id="br0">
      <inkml:brushProperty name="width" value="0.025" units="cm"/>
      <inkml:brushProperty name="height" value="0.025" units="cm"/>
      <inkml:brushProperty name="ignorePressure" value="1"/>
    </inkml:brush>
  </inkml:definitions>
  <inkml:trace contextRef="#ctx0" brushRef="#br0">1 1,'0'0,"0"0,0 0,0 0,0 0,0 0,10 0,4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3"/>
    </inkml:context>
    <inkml:brush xml:id="br0">
      <inkml:brushProperty name="width" value="0.07056" units="cm"/>
      <inkml:brushProperty name="height" value="0.07056" units="cm"/>
      <inkml:brushProperty name="color" value="#009E73"/>
      <inkml:brushProperty name="ignorePressure" value="1"/>
    </inkml:brush>
  </inkml:definitions>
  <inkml:trace contextRef="#ctx0" brushRef="#br0">0 0,'15705'0,"-15644"0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4"/>
    </inkml:context>
    <inkml:brush xml:id="br0">
      <inkml:brushProperty name="width" value="0.025" units="cm"/>
      <inkml:brushProperty name="height" value="0.025" units="cm"/>
      <inkml:brushProperty name="ignorePressure" value="1"/>
    </inkml:brush>
  </inkml:definitions>
  <inkml:trace contextRef="#ctx0" brushRef="#br0">1 0,'0'0,"0"0,0 0,0 0,0 0,0 0,0 0,0 0,0 0,0 0,0 0,0 0,0 0,0 0,0 0,0 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5"/>
    </inkml:context>
    <inkml:brush xml:id="br0">
      <inkml:brushProperty name="width" value="0.025" units="cm"/>
      <inkml:brushProperty name="height" value="0.025" units="cm"/>
      <inkml:brushProperty name="color" value="#009E73"/>
      <inkml:brushProperty name="ignorePressure" value="1"/>
    </inkml:brush>
  </inkml:definitions>
  <inkml:trace contextRef="#ctx0" brushRef="#br0">0 1,'14853'0,"-13977"0,-820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6"/>
    </inkml:context>
    <inkml:brush xml:id="br0">
      <inkml:brushProperty name="width" value="0.025" units="cm"/>
      <inkml:brushProperty name="height" value="0.025" units="cm"/>
      <inkml:brushProperty name="color" value="#009E73"/>
      <inkml:brushProperty name="ignorePressure" value="1"/>
    </inkml:brush>
  </inkml:definitions>
  <inkml:trace contextRef="#ctx0" brushRef="#br0">1 0,'302'0,"10827"0,-6844 0,-4216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7"/>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1"/>
    </inkml:context>
    <inkml:brush xml:id="br0">
      <inkml:brushProperty name="width" value="0.07056" units="cm"/>
      <inkml:brushProperty name="height" value="0.07056" units="cm"/>
      <inkml:brushProperty name="color" value="#D55E00"/>
      <inkml:brushProperty name="ignorePressure" value="1"/>
    </inkml:brush>
  </inkml:definitions>
  <inkml:trace contextRef="#ctx0" brushRef="#br0">1 1,'10601'11656,"-10555"-11604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8"/>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2"/>
    </inkml:context>
    <inkml:brush xml:id="br0">
      <inkml:brushProperty name="width" value="0.07056" units="cm"/>
      <inkml:brushProperty name="height" value="0.07056" units="cm"/>
      <inkml:brushProperty name="color" value="#D55E00"/>
      <inkml:brushProperty name="ignorePressure" value="1"/>
    </inkml:brush>
  </inkml:definitions>
  <inkml:trace contextRef="#ctx0" brushRef="#br0">1 1,'12057'5840,"-12529"-6068,423 206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3"/>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0 0,'12005'5894,"-11959"-5871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4"/>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1 1,'10872'5356,"-10824"-5332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5"/>
    </inkml:context>
    <inkml:brush xml:id="br0">
      <inkml:brushProperty name="width" value="0.35" units="cm"/>
      <inkml:brushProperty name="height" value="0.35" units="cm"/>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6"/>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7"/>
    </inkml:context>
    <inkml:brush xml:id="br0">
      <inkml:brushProperty name="width" value="0.35" units="cm"/>
      <inkml:brushProperty name="height" value="0.3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1DE4D-2BE0-F64B-BC9C-8C461564D270}"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898CF-9745-574C-8B73-AB5C360510C0}" type="slidenum">
              <a:rPr lang="en-US" smtClean="0"/>
              <a:t>‹#›</a:t>
            </a:fld>
            <a:endParaRPr lang="en-US"/>
          </a:p>
        </p:txBody>
      </p:sp>
    </p:spTree>
    <p:extLst>
      <p:ext uri="{BB962C8B-B14F-4D97-AF65-F5344CB8AC3E}">
        <p14:creationId xmlns:p14="http://schemas.microsoft.com/office/powerpoint/2010/main" val="325254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when we should trust predictions made by ML models that learned from data, we propose a new data profiling primitive called Conformance Constraints.</a:t>
            </a:r>
          </a:p>
        </p:txBody>
      </p:sp>
    </p:spTree>
    <p:extLst>
      <p:ext uri="{BB962C8B-B14F-4D97-AF65-F5344CB8AC3E}">
        <p14:creationId xmlns:p14="http://schemas.microsoft.com/office/powerpoint/2010/main" val="99446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Conformance constraints are tailored for characterizing trust in ML model predictions. These constraints capture the invariants of the data, which all or most tuples of the training dataset satisfy. Our claim is that tuples that do not conform to the training data, or violates the conformance constraints over the training data, are likely to be subject to untrustworthy prediction.</a:t>
            </a:r>
          </a:p>
          <a:p>
            <a:endParaRPr lang="en-US" dirty="0"/>
          </a:p>
        </p:txBody>
      </p:sp>
    </p:spTree>
    <p:extLst>
      <p:ext uri="{BB962C8B-B14F-4D97-AF65-F5344CB8AC3E}">
        <p14:creationId xmlns:p14="http://schemas.microsoft.com/office/powerpoint/2010/main" val="84234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conformance constraints look like? They encode linear arithmetic relationship over multiple numerical attributes. In other words, we take data’s projection onto certain space and put bounds around that projected attribute to construct conformance constraints.</a:t>
            </a:r>
          </a:p>
        </p:txBody>
      </p:sp>
    </p:spTree>
    <p:extLst>
      <p:ext uri="{BB962C8B-B14F-4D97-AF65-F5344CB8AC3E}">
        <p14:creationId xmlns:p14="http://schemas.microsoft.com/office/powerpoint/2010/main" val="1087656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consider a simple health dataset with three attributes, height, weight, and BMI.</a:t>
            </a:r>
          </a:p>
          <a:p>
            <a:r>
              <a:rPr lang="en-US" dirty="0"/>
              <a:t>A simple constraint on this dataset is that “BMI should be between 10 and 40”. For this, the projection is onto the BMI dimension.</a:t>
            </a:r>
          </a:p>
          <a:p>
            <a:r>
              <a:rPr lang="en-US" dirty="0"/>
              <a:t>A slightly more complex constraint is that “28 times height minus weight should be within the range -40 and 30”. Here, the projection is on a linear combination of height and weight.</a:t>
            </a:r>
          </a:p>
        </p:txBody>
      </p:sp>
    </p:spTree>
    <p:extLst>
      <p:ext uri="{BB962C8B-B14F-4D97-AF65-F5344CB8AC3E}">
        <p14:creationId xmlns:p14="http://schemas.microsoft.com/office/powerpoint/2010/main" val="1404451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suppose that a new tuple arrives with BMI 231.</a:t>
            </a:r>
            <a:br>
              <a:rPr lang="en-US" dirty="0"/>
            </a:br>
            <a:r>
              <a:rPr lang="en-US" dirty="0"/>
              <a:t>This tuple is clearly non-conforming since it violates the conformance constraint that states the typical range of BMI.</a:t>
            </a:r>
          </a:p>
          <a:p>
            <a:endParaRPr lang="en-US" dirty="0"/>
          </a:p>
        </p:txBody>
      </p:sp>
    </p:spTree>
    <p:extLst>
      <p:ext uri="{BB962C8B-B14F-4D97-AF65-F5344CB8AC3E}">
        <p14:creationId xmlns:p14="http://schemas.microsoft.com/office/powerpoint/2010/main" val="32263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tuple arrives with BMI 20,000.</a:t>
            </a:r>
            <a:br>
              <a:rPr lang="en-US" dirty="0"/>
            </a:br>
            <a:r>
              <a:rPr lang="en-US" dirty="0"/>
              <a:t>This tuple is way more non-conforming than the previous tuple.</a:t>
            </a:r>
          </a:p>
          <a:p>
            <a:r>
              <a:rPr lang="en-US" dirty="0"/>
              <a:t>To capture the degree of non-conformance, we measure how much it violates the conformance constraints. More violation means more non-conformance, which implies less trust to the predictions made on them.</a:t>
            </a:r>
          </a:p>
          <a:p>
            <a:endParaRPr lang="en-US" dirty="0"/>
          </a:p>
        </p:txBody>
      </p:sp>
    </p:spTree>
    <p:extLst>
      <p:ext uri="{BB962C8B-B14F-4D97-AF65-F5344CB8AC3E}">
        <p14:creationId xmlns:p14="http://schemas.microsoft.com/office/powerpoint/2010/main" val="3630733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component of a conformance constraint is projection, which tells us through which lens to look at the data. Once we have decided on a projection, we can easily construct the bounds from the data’s distribution on that specific  projection.</a:t>
            </a:r>
          </a:p>
        </p:txBody>
      </p:sp>
    </p:spTree>
    <p:extLst>
      <p:ext uri="{BB962C8B-B14F-4D97-AF65-F5344CB8AC3E}">
        <p14:creationId xmlns:p14="http://schemas.microsoft.com/office/powerpoint/2010/main" val="3122162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are the principles to define good projections? As we show in the paper, there are two things: first is, look for low-variance projections.</a:t>
            </a:r>
          </a:p>
          <a:p>
            <a:endParaRPr lang="en-US" dirty="0"/>
          </a:p>
          <a:p>
            <a:r>
              <a:rPr lang="en-US" dirty="0"/>
              <a:t>For example, here the projection F3 has lower variance than the other two projections, and as you can see, it captures the trend in the data better, and results in a narrower bound than the other two projections.</a:t>
            </a:r>
          </a:p>
        </p:txBody>
      </p:sp>
    </p:spTree>
    <p:extLst>
      <p:ext uri="{BB962C8B-B14F-4D97-AF65-F5344CB8AC3E}">
        <p14:creationId xmlns:p14="http://schemas.microsoft.com/office/powerpoint/2010/main" val="251270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principle is about selecting a group of projections. Here you can see the attributes X and Y are correlated in the data. Therefore, on the left, correlated projections X and Y result into conformance constraints forming a large conformance zone, which is the clear area, and it is not as effective as the one on the right, where two uncorrelated projections X − Y and X + Y give us conformance constraints forming a smaller conformance zone, which is just this narrow area.</a:t>
            </a:r>
          </a:p>
        </p:txBody>
      </p:sp>
    </p:spTree>
    <p:extLst>
      <p:ext uri="{BB962C8B-B14F-4D97-AF65-F5344CB8AC3E}">
        <p14:creationId xmlns:p14="http://schemas.microsoft.com/office/powerpoint/2010/main" val="2011213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two principles for finding best set of projections perfectly align with the classical method of principal component analysis, or PCA in short. PCA produces projections with small mutual correlations. The intuition is that the principal components that PCA returns are orthogonal to each other. </a:t>
            </a:r>
          </a:p>
          <a:p>
            <a:endParaRPr lang="en-US" dirty="0"/>
          </a:p>
          <a:p>
            <a:r>
              <a:rPr lang="en-US" dirty="0"/>
              <a:t>But traditionally, people have used PCA for dimensionality reduction, so they keep the components that explain most of the variance in the data. But interestingly, a by product of PCA are the low-variance components, which are kind of constant terms. Our key idea is the we can use these as constraints over the data. So the lower the variance of a projection, the stronger the constraint for that projection.</a:t>
            </a:r>
          </a:p>
          <a:p>
            <a:endParaRPr lang="en-US" dirty="0"/>
          </a:p>
          <a:p>
            <a:r>
              <a:rPr lang="en-US" dirty="0"/>
              <a:t>To prioritize low-variance projections more, while computing violation of CCs, we put more weight on violations of low-variance CCs and less weight on violations with respect to high variance CCs.</a:t>
            </a:r>
          </a:p>
        </p:txBody>
      </p:sp>
    </p:spTree>
    <p:extLst>
      <p:ext uri="{BB962C8B-B14F-4D97-AF65-F5344CB8AC3E}">
        <p14:creationId xmlns:p14="http://schemas.microsoft.com/office/powerpoint/2010/main" val="95039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show you some interesting results of conformance constraints in two application areas. The first one is trusted machine learning, where we investigate if there is a relationship between conformance constraint violation and the ML model’s prediction accuracy. The second application is data drift: given two datasets, can violation of conformance constraints quantify how much one dataset drifts from the other?</a:t>
            </a:r>
          </a:p>
        </p:txBody>
      </p:sp>
    </p:spTree>
    <p:extLst>
      <p:ext uri="{BB962C8B-B14F-4D97-AF65-F5344CB8AC3E}">
        <p14:creationId xmlns:p14="http://schemas.microsoft.com/office/powerpoint/2010/main" val="139142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world is shifting towards data-driven prediction. But we need to be cautious regarding when we should trust predictions made by a machine learned model and when not. This becomes an extremely critical issue when high-stake decisions are taken based on these predictions. Wrong predictions made by machine learned models have caused serious issues in the past, such as unsafe medical treatment</a:t>
            </a:r>
          </a:p>
          <a:p>
            <a:endParaRPr lang="en-US" dirty="0"/>
          </a:p>
        </p:txBody>
      </p:sp>
    </p:spTree>
    <p:extLst>
      <p:ext uri="{BB962C8B-B14F-4D97-AF65-F5344CB8AC3E}">
        <p14:creationId xmlns:p14="http://schemas.microsoft.com/office/powerpoint/2010/main" val="1243995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on the airlines example I showed before. We indeed observed that violation of conformance constraints, which is shown by the red solid line here, has strong correlation with regression error, which shown by the blue dots.</a:t>
            </a:r>
          </a:p>
        </p:txBody>
      </p:sp>
    </p:spTree>
    <p:extLst>
      <p:ext uri="{BB962C8B-B14F-4D97-AF65-F5344CB8AC3E}">
        <p14:creationId xmlns:p14="http://schemas.microsoft.com/office/powerpoint/2010/main" val="2015730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an interesting experiment on data drift quantification. On the left, you can see how the data drifts over time. As time advances the data keeps drifting apart, and then again comes back to the original distribution.  On the right, we show plots of CC violation and 3 other baselines that quantify data drift. As you can see, CCs captured this drift very accurately, steadily increasing and then steadily decreasing. In contrast the other approaches model lots of noise.</a:t>
            </a:r>
          </a:p>
        </p:txBody>
      </p:sp>
    </p:spTree>
    <p:extLst>
      <p:ext uri="{BB962C8B-B14F-4D97-AF65-F5344CB8AC3E}">
        <p14:creationId xmlns:p14="http://schemas.microsoft.com/office/powerpoint/2010/main" val="1894170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another example. In this case, the drift is mostly local, that is, if you ignore the colors and shapes, the data isn’t drifting much. So data drift detection approaches that only model global change fail to capture such drift, which is the case for this green flat line here. But CCs capture this drift nicely and it shows gradual increase and then gradual decrease of drift quantity.</a:t>
            </a:r>
          </a:p>
        </p:txBody>
      </p:sp>
    </p:spTree>
    <p:extLst>
      <p:ext uri="{BB962C8B-B14F-4D97-AF65-F5344CB8AC3E}">
        <p14:creationId xmlns:p14="http://schemas.microsoft.com/office/powerpoint/2010/main" val="3130355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last example. In this case, the data drifts away from the initial distribution and never comes back, as you can tell. And now look at the right: CCs capture this drift accurately as well.</a:t>
            </a:r>
          </a:p>
        </p:txBody>
      </p:sp>
    </p:spTree>
    <p:extLst>
      <p:ext uri="{BB962C8B-B14F-4D97-AF65-F5344CB8AC3E}">
        <p14:creationId xmlns:p14="http://schemas.microsoft.com/office/powerpoint/2010/main" val="4128808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491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unsafe self-driving, which even caused human death!</a:t>
            </a:r>
          </a:p>
          <a:p>
            <a:endParaRPr lang="en-US" dirty="0"/>
          </a:p>
        </p:txBody>
      </p:sp>
    </p:spTree>
    <p:extLst>
      <p:ext uri="{BB962C8B-B14F-4D97-AF65-F5344CB8AC3E}">
        <p14:creationId xmlns:p14="http://schemas.microsoft.com/office/powerpoint/2010/main" val="202051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take a look at a toy example. Suppose that you have trained your favorite machine learning model using these colorful apples to predict their color. Now you deploy your model and your model seems to work pretty well for these new apples. So far it's all good.</a:t>
            </a:r>
          </a:p>
        </p:txBody>
      </p:sp>
    </p:spTree>
    <p:extLst>
      <p:ext uri="{BB962C8B-B14F-4D97-AF65-F5344CB8AC3E}">
        <p14:creationId xmlns:p14="http://schemas.microsoft.com/office/powerpoint/2010/main" val="2766196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now, you encounter this new thing, a strange watermelon wedge! Now the question is, w</a:t>
            </a:r>
            <a:r>
              <a:rPr lang="en-US" sz="1200" b="0" i="0" kern="1200" dirty="0">
                <a:solidFill>
                  <a:schemeClr val="tx1"/>
                </a:solidFill>
                <a:effectLst/>
                <a:latin typeface="+mn-lt"/>
                <a:ea typeface="+mn-ea"/>
                <a:cs typeface="+mn-cs"/>
              </a:rPr>
              <a:t>ould you trust your model’s prediction on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data-driven machine learning, we sometimes encounter tuples, for which, the learned model is very much likely to make an incorrect prediction. This usually happens when the tuple is significantly different from what the model has seen during training. $ These are non-conforming tuples, that is, they don’t conform to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35406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argue that a tuple’s non-conformance is one of the key reasons of why prediction made on that tuple is likely to be untrustworthy. So there are two issues here, the first is to detect whether a tuple is non-conforming and the $ second is to explain why a tuple is non-conforming. But in this talk, I will skip the explanation part and will talk only about detection, but I have some extra slides on the explanation framework which is based on the principles of causality.</a:t>
            </a:r>
          </a:p>
        </p:txBody>
      </p:sp>
    </p:spTree>
    <p:extLst>
      <p:ext uri="{BB962C8B-B14F-4D97-AF65-F5344CB8AC3E}">
        <p14:creationId xmlns:p14="http://schemas.microsoft.com/office/powerpoint/2010/main" val="40022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real-world example. Here you can see a sample of an airlines dataset. In this dataset, there are two types of flights: in daytime flights, arrival time is LATER than the departure time.</a:t>
            </a:r>
          </a:p>
          <a:p>
            <a:r>
              <a:rPr lang="en-US" dirty="0"/>
              <a:t>And for overnight flights, arrival time can be before than the departure time. The arrival date attribute is absent in this dataset. We trained a linear regression model to predict flight delays on the subset of this dataset with only daytime flights.</a:t>
            </a:r>
          </a:p>
        </p:txBody>
      </p:sp>
    </p:spTree>
    <p:extLst>
      <p:ext uri="{BB962C8B-B14F-4D97-AF65-F5344CB8AC3E}">
        <p14:creationId xmlns:p14="http://schemas.microsoft.com/office/powerpoint/2010/main" val="79011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tested the learned model on other daytime flights, it seemed to perform well. But, for overnight flights, the model drastically failed. We found that there were a bunch of constraints that daytime flights satisfied such as departure time is earlier than arrival time and their difference is very close to flight duration. Overnight flights violated these constraints and for them, the regression error was also much higher. This indicates that constraint violation is strongly correlated with regression error, which results in untrustworthy prediction. </a:t>
            </a:r>
          </a:p>
        </p:txBody>
      </p:sp>
    </p:spTree>
    <p:extLst>
      <p:ext uri="{BB962C8B-B14F-4D97-AF65-F5344CB8AC3E}">
        <p14:creationId xmlns:p14="http://schemas.microsoft.com/office/powerpoint/2010/main" val="336588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type of constraints are best suitable to capture trust in prediction? The key observation here is that ML pipelines often drop low variance dimensions to reduce dimensionality of high-dimensional data. Because, they just assume that these low-variance dimensions will continue to have low-variance in future.</a:t>
            </a:r>
          </a:p>
          <a:p>
            <a:endParaRPr lang="en-US" dirty="0"/>
          </a:p>
        </p:txBody>
      </p:sp>
    </p:spTree>
    <p:extLst>
      <p:ext uri="{BB962C8B-B14F-4D97-AF65-F5344CB8AC3E}">
        <p14:creationId xmlns:p14="http://schemas.microsoft.com/office/powerpoint/2010/main" val="674930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C974-C400-CB49-90C9-7F91747113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1DE1C1-60BA-A64E-A40A-81F97AA74F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FC076E-D693-774E-9E1C-1F64CABF42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F633D7-1958-4C48-99D7-3080AD9E3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59120-65D8-EE4A-BD6F-BB1F6DEB7016}"/>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577452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F0AAC-B468-9342-B37E-8C71A7181A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FFDB1-40C8-5145-AE1B-FDC736A706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660AA-47E8-8040-9BC6-1545BD83141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F998ED-B2BB-7444-A08F-5A103D1D4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63305-707B-3C41-808F-6607834F6234}"/>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279412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2E6DA4-8F4B-F94A-B849-93EF2F47F3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66EA5-DA1D-D64E-85A3-9C0B21F17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74CB2-8DE8-654C-AD02-F045243CF9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2A3DFC0-8F20-3140-839D-4F078D41D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197CA-C56E-F748-8C45-1F8D5F426CB7}"/>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1218021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ext + Picture">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n>
                <a:noFill/>
              </a:ln>
              <a:solidFill>
                <a:schemeClr val="accent1"/>
              </a:solidFill>
            </a:endParaRPr>
          </a:p>
        </p:txBody>
      </p:sp>
      <p:sp>
        <p:nvSpPr>
          <p:cNvPr id="8"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r>
              <a:rPr lang="en-US" dirty="0"/>
              <a:t>/100</a:t>
            </a:r>
          </a:p>
        </p:txBody>
      </p:sp>
      <p:sp>
        <p:nvSpPr>
          <p:cNvPr id="11" name="Right Triangle 10">
            <a:extLst>
              <a:ext uri="{FF2B5EF4-FFF2-40B4-BE49-F238E27FC236}">
                <a16:creationId xmlns:a16="http://schemas.microsoft.com/office/drawing/2014/main" id="{090AE346-D3A4-9943-8D13-83F2F4D78481}"/>
              </a:ext>
            </a:extLst>
          </p:cNvPr>
          <p:cNvSpPr/>
          <p:nvPr userDrawn="1"/>
        </p:nvSpPr>
        <p:spPr>
          <a:xfrm rot="5400000">
            <a:off x="1" y="0"/>
            <a:ext cx="1143000" cy="1143000"/>
          </a:xfrm>
          <a:prstGeom prst="rtTriangle">
            <a:avLst/>
          </a:prstGeom>
          <a:solidFill>
            <a:srgbClr val="6D12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Content Placeholder 2">
            <a:extLst>
              <a:ext uri="{FF2B5EF4-FFF2-40B4-BE49-F238E27FC236}">
                <a16:creationId xmlns:a16="http://schemas.microsoft.com/office/drawing/2014/main" id="{4F5DF678-BAD7-B14A-AE16-97D92E6A60A0}"/>
              </a:ext>
            </a:extLst>
          </p:cNvPr>
          <p:cNvSpPr>
            <a:spLocks noGrp="1"/>
          </p:cNvSpPr>
          <p:nvPr>
            <p:ph sz="quarter" idx="11" hasCustomPrompt="1"/>
          </p:nvPr>
        </p:nvSpPr>
        <p:spPr>
          <a:xfrm>
            <a:off x="572304" y="1377387"/>
            <a:ext cx="11047391" cy="4662871"/>
          </a:xfrm>
          <a:prstGeom prst="rect">
            <a:avLst/>
          </a:prstGeom>
        </p:spPr>
        <p:txBody>
          <a:bodyPr/>
          <a:lstStyle>
            <a:lvl1pPr>
              <a:defRPr sz="2400" b="0">
                <a:latin typeface="Arial" panose="020B0604020202020204" pitchFamily="34" charset="0"/>
                <a:ea typeface="Open Sans" panose="020B0606030504020204" pitchFamily="34" charset="0"/>
                <a:cs typeface="Arial" panose="020B0604020202020204" pitchFamily="34" charset="0"/>
              </a:defRPr>
            </a:lvl1pPr>
            <a:lvl2pPr>
              <a:defRPr sz="1600" b="0">
                <a:latin typeface="Arial" panose="020B0604020202020204" pitchFamily="34" charset="0"/>
                <a:ea typeface="Open Sans" panose="020B0606030504020204" pitchFamily="34" charset="0"/>
                <a:cs typeface="Arial" panose="020B0604020202020204" pitchFamily="34" charset="0"/>
              </a:defRPr>
            </a:lvl2pPr>
            <a:lvl3pPr>
              <a:defRPr sz="1333" b="0">
                <a:latin typeface="Arial" panose="020B0604020202020204" pitchFamily="34" charset="0"/>
                <a:ea typeface="Open Sans" panose="020B0606030504020204" pitchFamily="34" charset="0"/>
                <a:cs typeface="Arial" panose="020B0604020202020204" pitchFamily="34" charset="0"/>
              </a:defRPr>
            </a:lvl3pPr>
            <a:lvl4pPr>
              <a:defRPr sz="1333" b="0">
                <a:latin typeface="Arial" panose="020B0604020202020204" pitchFamily="34" charset="0"/>
                <a:ea typeface="Open Sans" panose="020B0606030504020204" pitchFamily="34" charset="0"/>
                <a:cs typeface="Arial" panose="020B0604020202020204" pitchFamily="34" charset="0"/>
              </a:defRPr>
            </a:lvl4pPr>
            <a:lvl5pPr>
              <a:defRPr sz="1333" b="0">
                <a:latin typeface="Arial" panose="020B0604020202020204" pitchFamily="34" charset="0"/>
                <a:ea typeface="Open Sans" panose="020B0606030504020204" pitchFamily="34" charset="0"/>
                <a:cs typeface="Arial" panose="020B0604020202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37AE9D38-B0EE-3345-A40D-4FDE20DB6BCE}"/>
              </a:ext>
            </a:extLst>
          </p:cNvPr>
          <p:cNvSpPr>
            <a:spLocks noGrp="1"/>
          </p:cNvSpPr>
          <p:nvPr>
            <p:ph type="body" sz="quarter" idx="13" hasCustomPrompt="1"/>
          </p:nvPr>
        </p:nvSpPr>
        <p:spPr>
          <a:xfrm>
            <a:off x="570368" y="571500"/>
            <a:ext cx="11047391" cy="621511"/>
          </a:xfrm>
          <a:prstGeom prst="rect">
            <a:avLst/>
          </a:prstGeom>
        </p:spPr>
        <p:txBody>
          <a:bodyPr lIns="182880" tIns="0" rIns="0" bIns="0" anchor="t"/>
          <a:lstStyle>
            <a:lvl1pPr marL="0" indent="0">
              <a:buNone/>
              <a:defRPr sz="3733" b="1">
                <a:solidFill>
                  <a:srgbClr val="6D1226"/>
                </a:solidFill>
                <a:latin typeface="Arial" panose="020B0604020202020204" pitchFamily="34" charset="0"/>
                <a:ea typeface="Open Sans" panose="020B0606030504020204" pitchFamily="34" charset="0"/>
                <a:cs typeface="Arial" panose="020B0604020202020204" pitchFamily="34" charset="0"/>
              </a:defRPr>
            </a:lvl1pPr>
          </a:lstStyle>
          <a:p>
            <a:r>
              <a:rPr lang="en-US" dirty="0"/>
              <a:t>Add title</a:t>
            </a:r>
          </a:p>
        </p:txBody>
      </p:sp>
    </p:spTree>
    <p:extLst>
      <p:ext uri="{BB962C8B-B14F-4D97-AF65-F5344CB8AC3E}">
        <p14:creationId xmlns:p14="http://schemas.microsoft.com/office/powerpoint/2010/main" val="22998225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F0F-198E-4940-B25E-47B33644CB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A1CFB7-804C-8D4B-980B-8848DDFC22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495BD-6C7D-0C48-A957-87AC854C1F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4BEC5D-F718-1944-AC49-E4F819625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2AC0F-C94E-C64E-8482-7925EB3F21D1}"/>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206722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96F-65A0-D941-957A-7F1B1B2448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A3EC3A-DD9C-D14E-A883-668D2A0D9E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DBE29-FEA1-CC46-A903-A9646E24373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FFD5A5-7E3B-534D-90CA-2DCC3ED7A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F43A3-3D63-294C-9706-6C8D79417021}"/>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2928377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6FC6-C613-8C48-9E25-6C69A440D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D69A7A-337B-C947-8E51-0CE6E67D02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85240-3418-7740-A67B-F499AE8F2D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BB7AA9-7E5A-4344-BB2C-638CE0605FD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64AFA6A-E732-3D4C-9289-B7EBD87F6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ADD6F-797D-2744-BD02-82BFBC7ED94F}"/>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414257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6118-D4E4-B247-98AA-F7983DF49A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EFB0EE-85A8-1E4F-B9B8-02C4BFF9DF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ED5855-6153-F140-87DB-7FF6B33826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DB9F79-C689-1C4E-A2AD-F1FB92944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E48F89-997A-3F4A-8DA7-53EF752F64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811394-3C0B-0145-A7F5-D36AFA0674C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8421657-81ED-E54B-800C-5378C0BA3C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89F76-0EBE-6241-848F-E34F6320892E}"/>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483120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4848-C6AF-AF4E-B063-9738A94A01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9ACAC5-4565-E748-B28F-0C0AF91265A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5AFD355-D270-BC46-9C31-0968424D1D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950FF9-FB78-F440-80D1-B96743998C85}"/>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161894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14AD3A-2D29-804E-B039-06DCAEEE9E9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911416D-2B29-AE46-AF26-9CB8EBDE6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D7D0F7-BF3C-4245-9ACC-8E2A7A668683}"/>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311112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3AEA-78E2-694F-A49E-4369A927E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8D1672-A276-774E-A6F6-4C8C681AD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60BCE4-D305-A849-8333-FC8C9E9A7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C8D87-CDF0-9344-A384-2C2235249E3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5ED44F0-A067-7042-ABCA-8ED8F253C2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7DBE7-411F-CA4D-9D5B-9F12D6630FA4}"/>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76876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04B7-7E38-9B4C-9218-17BA1F5EE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E7BF9F-A765-CF49-964E-6EC46BF3A8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0DF09D-AC8B-D04A-8681-CF9C510C6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27433B-45E5-9946-ABE1-5DCBEA3F50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CA915A-C8CF-B341-B813-F0669CFDC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CF1AA-3CC6-9D42-A34C-FEA6BC8A7A2C}"/>
              </a:ext>
            </a:extLst>
          </p:cNvPr>
          <p:cNvSpPr>
            <a:spLocks noGrp="1"/>
          </p:cNvSpPr>
          <p:nvPr>
            <p:ph type="sldNum" sz="quarter" idx="12"/>
          </p:nvPr>
        </p:nvSpPr>
        <p:spPr/>
        <p:txBody>
          <a:bodyPr/>
          <a:lstStyle/>
          <a:p>
            <a:fld id="{6311BA9F-418B-504E-917A-BCDB4825128C}" type="slidenum">
              <a:rPr lang="en-US" smtClean="0"/>
              <a:t>‹#›</a:t>
            </a:fld>
            <a:endParaRPr lang="en-US"/>
          </a:p>
        </p:txBody>
      </p:sp>
    </p:spTree>
    <p:extLst>
      <p:ext uri="{BB962C8B-B14F-4D97-AF65-F5344CB8AC3E}">
        <p14:creationId xmlns:p14="http://schemas.microsoft.com/office/powerpoint/2010/main" val="355676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0B9FB-7A07-C94E-BF75-D02862B41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0B9632-0CF1-9A41-8658-133432B99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7E55F-DA21-AB41-BB3F-23058229D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616CFCE-CB7E-224E-8149-63784604D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2A3135-C66A-414F-95F2-C93E7BAC5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1BA9F-418B-504E-917A-BCDB4825128C}" type="slidenum">
              <a:rPr lang="en-US" smtClean="0"/>
              <a:t>‹#›</a:t>
            </a:fld>
            <a:endParaRPr lang="en-US"/>
          </a:p>
        </p:txBody>
      </p:sp>
    </p:spTree>
    <p:extLst>
      <p:ext uri="{BB962C8B-B14F-4D97-AF65-F5344CB8AC3E}">
        <p14:creationId xmlns:p14="http://schemas.microsoft.com/office/powerpoint/2010/main" val="4073637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70.png"/><Relationship Id="rId26" Type="http://schemas.openxmlformats.org/officeDocument/2006/relationships/customXml" Target="../ink/ink15.xml"/><Relationship Id="rId39" Type="http://schemas.openxmlformats.org/officeDocument/2006/relationships/customXml" Target="../ink/ink26.xml"/><Relationship Id="rId21" Type="http://schemas.openxmlformats.org/officeDocument/2006/relationships/customXml" Target="../ink/ink10.xml"/><Relationship Id="rId34" Type="http://schemas.openxmlformats.org/officeDocument/2006/relationships/customXml" Target="../ink/ink23.xml"/><Relationship Id="rId42" Type="http://schemas.openxmlformats.org/officeDocument/2006/relationships/image" Target="../media/image153.png"/><Relationship Id="rId47" Type="http://schemas.openxmlformats.org/officeDocument/2006/relationships/image" Target="../media/image155.png"/><Relationship Id="rId50" Type="http://schemas.openxmlformats.org/officeDocument/2006/relationships/image" Target="../media/image21.png"/><Relationship Id="rId7" Type="http://schemas.openxmlformats.org/officeDocument/2006/relationships/customXml" Target="../ink/ink2.xml"/><Relationship Id="rId2" Type="http://schemas.openxmlformats.org/officeDocument/2006/relationships/notesSlide" Target="../notesSlides/notesSlide16.xml"/><Relationship Id="rId16" Type="http://schemas.openxmlformats.org/officeDocument/2006/relationships/image" Target="../media/image151.png"/><Relationship Id="rId29" Type="http://schemas.openxmlformats.org/officeDocument/2006/relationships/customXml" Target="../ink/ink18.xml"/><Relationship Id="rId11" Type="http://schemas.openxmlformats.org/officeDocument/2006/relationships/customXml" Target="../ink/ink4.xml"/><Relationship Id="rId24" Type="http://schemas.openxmlformats.org/officeDocument/2006/relationships/customXml" Target="../ink/ink13.xml"/><Relationship Id="rId32" Type="http://schemas.openxmlformats.org/officeDocument/2006/relationships/customXml" Target="../ink/ink21.xml"/><Relationship Id="rId37" Type="http://schemas.openxmlformats.org/officeDocument/2006/relationships/customXml" Target="../ink/ink25.xml"/><Relationship Id="rId40" Type="http://schemas.openxmlformats.org/officeDocument/2006/relationships/image" Target="../media/image300.png"/><Relationship Id="rId45" Type="http://schemas.openxmlformats.org/officeDocument/2006/relationships/image" Target="../media/image154.png"/><Relationship Id="rId15" Type="http://schemas.openxmlformats.org/officeDocument/2006/relationships/customXml" Target="../ink/ink6.xml"/><Relationship Id="rId23" Type="http://schemas.openxmlformats.org/officeDocument/2006/relationships/customXml" Target="../ink/ink12.xml"/><Relationship Id="rId28" Type="http://schemas.openxmlformats.org/officeDocument/2006/relationships/customXml" Target="../ink/ink17.xml"/><Relationship Id="rId36" Type="http://schemas.openxmlformats.org/officeDocument/2006/relationships/image" Target="../media/image280.png"/><Relationship Id="rId49" Type="http://schemas.openxmlformats.org/officeDocument/2006/relationships/image" Target="../media/image20.svg"/><Relationship Id="rId10" Type="http://schemas.openxmlformats.org/officeDocument/2006/relationships/image" Target="../media/image1150.png"/><Relationship Id="rId19" Type="http://schemas.openxmlformats.org/officeDocument/2006/relationships/customXml" Target="../ink/ink8.xml"/><Relationship Id="rId31" Type="http://schemas.openxmlformats.org/officeDocument/2006/relationships/customXml" Target="../ink/ink20.xml"/><Relationship Id="rId44" Type="http://schemas.openxmlformats.org/officeDocument/2006/relationships/customXml" Target="../ink/ink29.xml"/><Relationship Id="rId9" Type="http://schemas.openxmlformats.org/officeDocument/2006/relationships/customXml" Target="../ink/ink3.xml"/><Relationship Id="rId14" Type="http://schemas.openxmlformats.org/officeDocument/2006/relationships/image" Target="../media/image150.png"/><Relationship Id="rId22" Type="http://schemas.openxmlformats.org/officeDocument/2006/relationships/customXml" Target="../ink/ink11.xml"/><Relationship Id="rId27" Type="http://schemas.openxmlformats.org/officeDocument/2006/relationships/customXml" Target="../ink/ink16.xml"/><Relationship Id="rId30" Type="http://schemas.openxmlformats.org/officeDocument/2006/relationships/customXml" Target="../ink/ink19.xml"/><Relationship Id="rId35" Type="http://schemas.openxmlformats.org/officeDocument/2006/relationships/customXml" Target="../ink/ink24.xml"/><Relationship Id="rId43" Type="http://schemas.openxmlformats.org/officeDocument/2006/relationships/customXml" Target="../ink/ink28.xml"/><Relationship Id="rId48" Type="http://schemas.openxmlformats.org/officeDocument/2006/relationships/image" Target="../media/image19.png"/><Relationship Id="rId8" Type="http://schemas.openxmlformats.org/officeDocument/2006/relationships/image" Target="../media/image1140.png"/><Relationship Id="rId51" Type="http://schemas.openxmlformats.org/officeDocument/2006/relationships/image" Target="../media/image22.svg"/><Relationship Id="rId3" Type="http://schemas.openxmlformats.org/officeDocument/2006/relationships/customXml" Target="../ink/ink1.xml"/><Relationship Id="rId12" Type="http://schemas.openxmlformats.org/officeDocument/2006/relationships/image" Target="../media/image1490.png"/><Relationship Id="rId17" Type="http://schemas.openxmlformats.org/officeDocument/2006/relationships/customXml" Target="../ink/ink7.xml"/><Relationship Id="rId25" Type="http://schemas.openxmlformats.org/officeDocument/2006/relationships/customXml" Target="../ink/ink14.xml"/><Relationship Id="rId33" Type="http://schemas.openxmlformats.org/officeDocument/2006/relationships/customXml" Target="../ink/ink22.xml"/><Relationship Id="rId38" Type="http://schemas.openxmlformats.org/officeDocument/2006/relationships/image" Target="../media/image152.png"/><Relationship Id="rId46" Type="http://schemas.openxmlformats.org/officeDocument/2006/relationships/customXml" Target="../ink/ink30.xml"/><Relationship Id="rId20" Type="http://schemas.openxmlformats.org/officeDocument/2006/relationships/customXml" Target="../ink/ink9.xml"/><Relationship Id="rId41" Type="http://schemas.openxmlformats.org/officeDocument/2006/relationships/customXml" Target="../ink/ink27.xml"/><Relationship Id="rId1" Type="http://schemas.openxmlformats.org/officeDocument/2006/relationships/slideLayout" Target="../slideLayouts/slideLayout12.xml"/><Relationship Id="rId6" Type="http://schemas.openxmlformats.org/officeDocument/2006/relationships/image" Target="../media/image11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2.xml"/><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2.xml"/><Relationship Id="rId7" Type="http://schemas.openxmlformats.org/officeDocument/2006/relationships/image" Target="../media/image3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6.xml"/><Relationship Id="rId5" Type="http://schemas.openxmlformats.org/officeDocument/2006/relationships/image" Target="../media/image40.png"/><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notesSlide" Target="../notesSlides/notesSlide4.xml"/><Relationship Id="rId7" Type="http://schemas.openxmlformats.org/officeDocument/2006/relationships/image" Target="../media/image9.tiff"/><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11.tiff"/></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notesSlide" Target="../notesSlides/notesSlide5.xml"/><Relationship Id="rId7" Type="http://schemas.openxmlformats.org/officeDocument/2006/relationships/image" Target="../media/image9.tiff"/><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8.tiff"/><Relationship Id="rId11" Type="http://schemas.openxmlformats.org/officeDocument/2006/relationships/image" Target="../media/image13.jpeg"/><Relationship Id="rId5" Type="http://schemas.openxmlformats.org/officeDocument/2006/relationships/image" Target="../media/image7.tiff"/><Relationship Id="rId10" Type="http://schemas.openxmlformats.org/officeDocument/2006/relationships/image" Target="../media/image11.tiff"/><Relationship Id="rId4" Type="http://schemas.openxmlformats.org/officeDocument/2006/relationships/image" Target="../media/image6.tiff"/><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D7323B-5412-C549-B432-D54E84A5B218}"/>
              </a:ext>
            </a:extLst>
          </p:cNvPr>
          <p:cNvSpPr>
            <a:spLocks noGrp="1"/>
          </p:cNvSpPr>
          <p:nvPr>
            <p:ph type="body" sz="quarter" idx="13"/>
          </p:nvPr>
        </p:nvSpPr>
        <p:spPr/>
        <p:txBody>
          <a:bodyPr>
            <a:normAutofit fontScale="62500" lnSpcReduction="20000"/>
          </a:bodyPr>
          <a:lstStyle/>
          <a:p>
            <a:r>
              <a:rPr lang="en-US" sz="3400" dirty="0"/>
              <a:t>Conformance constraints discovery:  </a:t>
            </a:r>
          </a:p>
          <a:p>
            <a:r>
              <a:rPr lang="en-US" sz="3400" dirty="0"/>
              <a:t>measuring trust in data-driven systems</a:t>
            </a:r>
          </a:p>
        </p:txBody>
      </p:sp>
      <p:pic>
        <p:nvPicPr>
          <p:cNvPr id="5" name="Picture 4">
            <a:extLst>
              <a:ext uri="{FF2B5EF4-FFF2-40B4-BE49-F238E27FC236}">
                <a16:creationId xmlns:a16="http://schemas.microsoft.com/office/drawing/2014/main" id="{AFD14189-869B-7241-9A8D-E740DAA7C252}"/>
              </a:ext>
            </a:extLst>
          </p:cNvPr>
          <p:cNvPicPr>
            <a:picLocks noChangeAspect="1"/>
          </p:cNvPicPr>
          <p:nvPr/>
        </p:nvPicPr>
        <p:blipFill rotWithShape="1">
          <a:blip r:embed="rId3"/>
          <a:srcRect t="15768"/>
          <a:stretch/>
        </p:blipFill>
        <p:spPr>
          <a:xfrm>
            <a:off x="921637" y="1463609"/>
            <a:ext cx="10348725" cy="4509488"/>
          </a:xfrm>
          <a:prstGeom prst="rect">
            <a:avLst/>
          </a:prstGeom>
        </p:spPr>
      </p:pic>
    </p:spTree>
    <p:extLst>
      <p:ext uri="{BB962C8B-B14F-4D97-AF65-F5344CB8AC3E}">
        <p14:creationId xmlns:p14="http://schemas.microsoft.com/office/powerpoint/2010/main" val="1230455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40B096-E484-EC4E-8791-4BA1999FC064}"/>
              </a:ext>
            </a:extLst>
          </p:cNvPr>
          <p:cNvSpPr>
            <a:spLocks noGrp="1"/>
          </p:cNvSpPr>
          <p:nvPr>
            <p:ph type="body" sz="quarter" idx="13"/>
          </p:nvPr>
        </p:nvSpPr>
        <p:spPr/>
        <p:txBody>
          <a:bodyPr/>
          <a:lstStyle/>
          <a:p>
            <a:r>
              <a:rPr lang="en-US" sz="3730" dirty="0"/>
              <a:t>Conformance constraints</a:t>
            </a:r>
          </a:p>
        </p:txBody>
      </p:sp>
      <p:grpSp>
        <p:nvGrpSpPr>
          <p:cNvPr id="6" name="Group 5">
            <a:extLst>
              <a:ext uri="{FF2B5EF4-FFF2-40B4-BE49-F238E27FC236}">
                <a16:creationId xmlns:a16="http://schemas.microsoft.com/office/drawing/2014/main" id="{9A4168DD-A175-004A-A878-0A848414224C}"/>
              </a:ext>
            </a:extLst>
          </p:cNvPr>
          <p:cNvGrpSpPr/>
          <p:nvPr/>
        </p:nvGrpSpPr>
        <p:grpSpPr>
          <a:xfrm>
            <a:off x="4846315" y="3687418"/>
            <a:ext cx="2483318" cy="2243878"/>
            <a:chOff x="527380" y="2518569"/>
            <a:chExt cx="3355596" cy="3164785"/>
          </a:xfrm>
        </p:grpSpPr>
        <p:pic>
          <p:nvPicPr>
            <p:cNvPr id="7" name="Picture 6">
              <a:extLst>
                <a:ext uri="{FF2B5EF4-FFF2-40B4-BE49-F238E27FC236}">
                  <a16:creationId xmlns:a16="http://schemas.microsoft.com/office/drawing/2014/main" id="{72812DFC-6F85-C942-8478-302AEB568194}"/>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8" name="Picture 7">
              <a:extLst>
                <a:ext uri="{FF2B5EF4-FFF2-40B4-BE49-F238E27FC236}">
                  <a16:creationId xmlns:a16="http://schemas.microsoft.com/office/drawing/2014/main" id="{520CDF6E-6BAD-054E-8B94-C65433764E05}"/>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9" name="Picture 8">
              <a:extLst>
                <a:ext uri="{FF2B5EF4-FFF2-40B4-BE49-F238E27FC236}">
                  <a16:creationId xmlns:a16="http://schemas.microsoft.com/office/drawing/2014/main" id="{2422DC67-6C1B-E84B-A6FC-14760DC19FF2}"/>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10" name="Picture 9">
              <a:extLst>
                <a:ext uri="{FF2B5EF4-FFF2-40B4-BE49-F238E27FC236}">
                  <a16:creationId xmlns:a16="http://schemas.microsoft.com/office/drawing/2014/main" id="{08B3542D-1651-C94E-AE0C-5D54403D1291}"/>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11" name="Picture 10">
              <a:extLst>
                <a:ext uri="{FF2B5EF4-FFF2-40B4-BE49-F238E27FC236}">
                  <a16:creationId xmlns:a16="http://schemas.microsoft.com/office/drawing/2014/main" id="{345F0AA7-2157-EA43-B637-BA11C76926F4}"/>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12" name="Picture 11">
              <a:extLst>
                <a:ext uri="{FF2B5EF4-FFF2-40B4-BE49-F238E27FC236}">
                  <a16:creationId xmlns:a16="http://schemas.microsoft.com/office/drawing/2014/main" id="{3C438051-AD75-FB4E-9002-23ED87405C51}"/>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13" name="Picture 12">
              <a:extLst>
                <a:ext uri="{FF2B5EF4-FFF2-40B4-BE49-F238E27FC236}">
                  <a16:creationId xmlns:a16="http://schemas.microsoft.com/office/drawing/2014/main" id="{31D76183-CE7D-3D47-B4A3-05768E1BE281}"/>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14" name="Picture 13">
              <a:extLst>
                <a:ext uri="{FF2B5EF4-FFF2-40B4-BE49-F238E27FC236}">
                  <a16:creationId xmlns:a16="http://schemas.microsoft.com/office/drawing/2014/main" id="{0BF15B74-2EA4-FA43-BA2D-BDB25A5E41EC}"/>
                </a:ext>
              </a:extLst>
            </p:cNvPr>
            <p:cNvPicPr>
              <a:picLocks noChangeAspect="1"/>
            </p:cNvPicPr>
            <p:nvPr/>
          </p:nvPicPr>
          <p:blipFill>
            <a:blip r:embed="rId8"/>
            <a:stretch>
              <a:fillRect/>
            </a:stretch>
          </p:blipFill>
          <p:spPr>
            <a:xfrm>
              <a:off x="1228311" y="4393228"/>
              <a:ext cx="1016000" cy="1003300"/>
            </a:xfrm>
            <a:prstGeom prst="rect">
              <a:avLst/>
            </a:prstGeom>
          </p:spPr>
        </p:pic>
        <p:pic>
          <p:nvPicPr>
            <p:cNvPr id="15" name="Picture 14">
              <a:extLst>
                <a:ext uri="{FF2B5EF4-FFF2-40B4-BE49-F238E27FC236}">
                  <a16:creationId xmlns:a16="http://schemas.microsoft.com/office/drawing/2014/main" id="{E3274E43-6380-1A40-8FAF-81C3F81C674C}"/>
                </a:ext>
              </a:extLst>
            </p:cNvPr>
            <p:cNvPicPr>
              <a:picLocks noChangeAspect="1"/>
            </p:cNvPicPr>
            <p:nvPr/>
          </p:nvPicPr>
          <p:blipFill>
            <a:blip r:embed="rId8"/>
            <a:stretch>
              <a:fillRect/>
            </a:stretch>
          </p:blipFill>
          <p:spPr>
            <a:xfrm>
              <a:off x="2866976" y="4218748"/>
              <a:ext cx="1016000" cy="1003300"/>
            </a:xfrm>
            <a:prstGeom prst="rect">
              <a:avLst/>
            </a:prstGeom>
          </p:spPr>
        </p:pic>
        <p:pic>
          <p:nvPicPr>
            <p:cNvPr id="16" name="Picture 15">
              <a:extLst>
                <a:ext uri="{FF2B5EF4-FFF2-40B4-BE49-F238E27FC236}">
                  <a16:creationId xmlns:a16="http://schemas.microsoft.com/office/drawing/2014/main" id="{48220E25-EA21-C646-8A73-6BFEBE4BBA8B}"/>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17" name="Picture 16">
              <a:extLst>
                <a:ext uri="{FF2B5EF4-FFF2-40B4-BE49-F238E27FC236}">
                  <a16:creationId xmlns:a16="http://schemas.microsoft.com/office/drawing/2014/main" id="{646CA6A0-3F8C-CF42-A295-60E3D696DF1A}"/>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18" name="Picture 17">
              <a:extLst>
                <a:ext uri="{FF2B5EF4-FFF2-40B4-BE49-F238E27FC236}">
                  <a16:creationId xmlns:a16="http://schemas.microsoft.com/office/drawing/2014/main" id="{E29BCC82-7A5C-8E4A-99BC-D4EA76EE1244}"/>
                </a:ext>
              </a:extLst>
            </p:cNvPr>
            <p:cNvPicPr>
              <a:picLocks noChangeAspect="1"/>
            </p:cNvPicPr>
            <p:nvPr/>
          </p:nvPicPr>
          <p:blipFill>
            <a:blip r:embed="rId4"/>
            <a:stretch>
              <a:fillRect/>
            </a:stretch>
          </p:blipFill>
          <p:spPr>
            <a:xfrm>
              <a:off x="527380" y="4155865"/>
              <a:ext cx="990600" cy="1016000"/>
            </a:xfrm>
            <a:prstGeom prst="rect">
              <a:avLst/>
            </a:prstGeom>
          </p:spPr>
        </p:pic>
      </p:grpSp>
      <p:pic>
        <p:nvPicPr>
          <p:cNvPr id="20" name="Picture 19">
            <a:extLst>
              <a:ext uri="{FF2B5EF4-FFF2-40B4-BE49-F238E27FC236}">
                <a16:creationId xmlns:a16="http://schemas.microsoft.com/office/drawing/2014/main" id="{D836ADD9-7C22-304C-9ACC-6EE4F7C148C9}"/>
              </a:ext>
            </a:extLst>
          </p:cNvPr>
          <p:cNvPicPr>
            <a:picLocks noChangeAspect="1"/>
          </p:cNvPicPr>
          <p:nvPr/>
        </p:nvPicPr>
        <p:blipFill>
          <a:blip r:embed="rId9"/>
          <a:stretch>
            <a:fillRect/>
          </a:stretch>
        </p:blipFill>
        <p:spPr>
          <a:xfrm>
            <a:off x="4620774" y="3509341"/>
            <a:ext cx="2950451" cy="2553097"/>
          </a:xfrm>
          <a:prstGeom prst="rect">
            <a:avLst/>
          </a:prstGeom>
        </p:spPr>
      </p:pic>
      <p:sp>
        <p:nvSpPr>
          <p:cNvPr id="21" name="Title 1">
            <a:extLst>
              <a:ext uri="{FF2B5EF4-FFF2-40B4-BE49-F238E27FC236}">
                <a16:creationId xmlns:a16="http://schemas.microsoft.com/office/drawing/2014/main" id="{2F9B9AE3-7B12-704E-8E6D-4ADF39A2B696}"/>
              </a:ext>
            </a:extLst>
          </p:cNvPr>
          <p:cNvSpPr txBox="1">
            <a:spLocks/>
          </p:cNvSpPr>
          <p:nvPr/>
        </p:nvSpPr>
        <p:spPr>
          <a:xfrm>
            <a:off x="1358406" y="1900284"/>
            <a:ext cx="8731541" cy="546242"/>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buClr>
                <a:schemeClr val="tx1"/>
              </a:buClr>
            </a:pPr>
            <a:r>
              <a:rPr lang="en-US" sz="3200" dirty="0">
                <a:solidFill>
                  <a:srgbClr val="009E73"/>
                </a:solidFill>
              </a:rPr>
              <a:t>constraints</a:t>
            </a:r>
            <a:r>
              <a:rPr lang="en-US" sz="3200" dirty="0"/>
              <a:t> that the data satisfies</a:t>
            </a:r>
          </a:p>
        </p:txBody>
      </p:sp>
      <p:sp>
        <p:nvSpPr>
          <p:cNvPr id="22" name="Title 1">
            <a:extLst>
              <a:ext uri="{FF2B5EF4-FFF2-40B4-BE49-F238E27FC236}">
                <a16:creationId xmlns:a16="http://schemas.microsoft.com/office/drawing/2014/main" id="{5BAF7D58-DBCA-6548-9F35-A39DD2CBC79F}"/>
              </a:ext>
            </a:extLst>
          </p:cNvPr>
          <p:cNvSpPr txBox="1">
            <a:spLocks/>
          </p:cNvSpPr>
          <p:nvPr/>
        </p:nvSpPr>
        <p:spPr>
          <a:xfrm>
            <a:off x="1347537" y="2557249"/>
            <a:ext cx="8731541" cy="54897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200" dirty="0"/>
              <a:t>capture the </a:t>
            </a:r>
            <a:r>
              <a:rPr lang="en-US" sz="3200" dirty="0">
                <a:solidFill>
                  <a:srgbClr val="009E73"/>
                </a:solidFill>
              </a:rPr>
              <a:t>invariants</a:t>
            </a:r>
            <a:r>
              <a:rPr lang="en-US" sz="3200" dirty="0"/>
              <a:t> of the data</a:t>
            </a:r>
          </a:p>
        </p:txBody>
      </p:sp>
    </p:spTree>
    <p:extLst>
      <p:ext uri="{BB962C8B-B14F-4D97-AF65-F5344CB8AC3E}">
        <p14:creationId xmlns:p14="http://schemas.microsoft.com/office/powerpoint/2010/main" val="335443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7EBFA-770E-0D40-B096-0BA070A30521}"/>
              </a:ext>
            </a:extLst>
          </p:cNvPr>
          <p:cNvSpPr>
            <a:spLocks noGrp="1"/>
          </p:cNvSpPr>
          <p:nvPr>
            <p:ph sz="quarter" idx="11"/>
          </p:nvPr>
        </p:nvSpPr>
        <p:spPr/>
        <p:txBody>
          <a:bodyPr/>
          <a:lstStyle/>
          <a:p>
            <a:r>
              <a:rPr lang="en-US" sz="3000" b="0" dirty="0"/>
              <a:t>Encode </a:t>
            </a:r>
            <a:r>
              <a:rPr lang="en-US" sz="3000" b="0" dirty="0">
                <a:solidFill>
                  <a:srgbClr val="D55E00"/>
                </a:solidFill>
              </a:rPr>
              <a:t>linear arithmetic relationship </a:t>
            </a:r>
            <a:r>
              <a:rPr lang="en-US" sz="3000" b="0" dirty="0"/>
              <a:t>over multiple attributes.</a:t>
            </a:r>
          </a:p>
          <a:p>
            <a:endParaRPr lang="en-US" sz="3000" b="0" dirty="0"/>
          </a:p>
        </p:txBody>
      </p:sp>
      <p:sp>
        <p:nvSpPr>
          <p:cNvPr id="4" name="Text Placeholder 3">
            <a:extLst>
              <a:ext uri="{FF2B5EF4-FFF2-40B4-BE49-F238E27FC236}">
                <a16:creationId xmlns:a16="http://schemas.microsoft.com/office/drawing/2014/main" id="{25C2C148-6652-4B45-AD22-805E61D38D30}"/>
              </a:ext>
            </a:extLst>
          </p:cNvPr>
          <p:cNvSpPr>
            <a:spLocks noGrp="1"/>
          </p:cNvSpPr>
          <p:nvPr>
            <p:ph type="body" sz="quarter" idx="13"/>
          </p:nvPr>
        </p:nvSpPr>
        <p:spPr/>
        <p:txBody>
          <a:bodyPr/>
          <a:lstStyle/>
          <a:p>
            <a:r>
              <a:rPr lang="en-US" dirty="0"/>
              <a:t>Conformance constraints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B62764C-0327-DC4B-8C9A-F549332BD2FB}"/>
                  </a:ext>
                </a:extLst>
              </p:cNvPr>
              <p:cNvSpPr txBox="1">
                <a:spLocks/>
              </p:cNvSpPr>
              <p:nvPr/>
            </p:nvSpPr>
            <p:spPr>
              <a:xfrm>
                <a:off x="0" y="2432735"/>
                <a:ext cx="12192000" cy="719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-𝝐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dirty="0"/>
                  <a:t>(60 </a:t>
                </a:r>
                <a:r>
                  <a:rPr lang="en-US" baseline="30000" dirty="0"/>
                  <a:t>.</a:t>
                </a:r>
                <a:r>
                  <a:rPr lang="en-US" dirty="0"/>
                  <a:t> </a:t>
                </a:r>
                <a:r>
                  <a:rPr lang="en-US" dirty="0" err="1"/>
                  <a:t>arr_hour</a:t>
                </a:r>
                <a:r>
                  <a:rPr lang="en-US" dirty="0"/>
                  <a:t> + </a:t>
                </a:r>
                <a:r>
                  <a:rPr lang="en-US" dirty="0" err="1"/>
                  <a:t>arr_min</a:t>
                </a:r>
                <a:r>
                  <a:rPr lang="en-US" dirty="0"/>
                  <a:t>) – (60 </a:t>
                </a:r>
                <a:r>
                  <a:rPr lang="en-US" baseline="30000" dirty="0"/>
                  <a:t>.</a:t>
                </a:r>
                <a:r>
                  <a:rPr lang="en-US" dirty="0"/>
                  <a:t> </a:t>
                </a:r>
                <a:r>
                  <a:rPr lang="en-US" dirty="0" err="1"/>
                  <a:t>dep_hour</a:t>
                </a:r>
                <a:r>
                  <a:rPr lang="en-US" dirty="0"/>
                  <a:t> + </a:t>
                </a:r>
                <a:r>
                  <a:rPr lang="en-US" dirty="0" err="1"/>
                  <a:t>dep_min</a:t>
                </a:r>
                <a:r>
                  <a:rPr lang="en-US" dirty="0"/>
                  <a:t>) – duration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𝝐</a:t>
                </a:r>
              </a:p>
              <a:p>
                <a:pPr lvl="1" algn="ctr"/>
                <a:endParaRPr lang="en-US" sz="3600" dirty="0"/>
              </a:p>
            </p:txBody>
          </p:sp>
        </mc:Choice>
        <mc:Fallback xmlns="">
          <p:sp>
            <p:nvSpPr>
              <p:cNvPr id="5" name="Content Placeholder 2">
                <a:extLst>
                  <a:ext uri="{FF2B5EF4-FFF2-40B4-BE49-F238E27FC236}">
                    <a16:creationId xmlns:a16="http://schemas.microsoft.com/office/drawing/2014/main" id="{AB62764C-0327-DC4B-8C9A-F549332BD2FB}"/>
                  </a:ext>
                </a:extLst>
              </p:cNvPr>
              <p:cNvSpPr txBox="1">
                <a:spLocks noRot="1" noChangeAspect="1" noMove="1" noResize="1" noEditPoints="1" noAdjustHandles="1" noChangeArrowheads="1" noChangeShapeType="1" noTextEdit="1"/>
              </p:cNvSpPr>
              <p:nvPr/>
            </p:nvSpPr>
            <p:spPr>
              <a:xfrm>
                <a:off x="0" y="2432735"/>
                <a:ext cx="12192000" cy="719728"/>
              </a:xfrm>
              <a:prstGeom prst="rect">
                <a:avLst/>
              </a:prstGeom>
              <a:blipFill>
                <a:blip r:embed="rId3"/>
                <a:stretch>
                  <a:fillRect t="-13793"/>
                </a:stretch>
              </a:blipFill>
            </p:spPr>
            <p:txBody>
              <a:bodyPr/>
              <a:lstStyle/>
              <a:p>
                <a:r>
                  <a:rPr lang="en-US">
                    <a:noFill/>
                  </a:rPr>
                  <a:t> </a:t>
                </a:r>
              </a:p>
            </p:txBody>
          </p:sp>
        </mc:Fallback>
      </mc:AlternateContent>
      <p:sp>
        <p:nvSpPr>
          <p:cNvPr id="6" name="Rectangular Callout 5">
            <a:extLst>
              <a:ext uri="{FF2B5EF4-FFF2-40B4-BE49-F238E27FC236}">
                <a16:creationId xmlns:a16="http://schemas.microsoft.com/office/drawing/2014/main" id="{CCFD7C0D-023D-0F4B-8FF4-D4EF97114FEA}"/>
              </a:ext>
            </a:extLst>
          </p:cNvPr>
          <p:cNvSpPr/>
          <p:nvPr/>
        </p:nvSpPr>
        <p:spPr>
          <a:xfrm>
            <a:off x="5167423" y="4242391"/>
            <a:ext cx="2349795" cy="595423"/>
          </a:xfrm>
          <a:prstGeom prst="wedgeRectCallout">
            <a:avLst>
              <a:gd name="adj1" fmla="val -13158"/>
              <a:gd name="adj2" fmla="val -241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Projection</a:t>
            </a:r>
          </a:p>
        </p:txBody>
      </p:sp>
      <p:sp>
        <p:nvSpPr>
          <p:cNvPr id="13" name="Rectangle 12">
            <a:extLst>
              <a:ext uri="{FF2B5EF4-FFF2-40B4-BE49-F238E27FC236}">
                <a16:creationId xmlns:a16="http://schemas.microsoft.com/office/drawing/2014/main" id="{41B47B9A-DC8D-344C-9D67-791A493D56FF}"/>
              </a:ext>
            </a:extLst>
          </p:cNvPr>
          <p:cNvSpPr/>
          <p:nvPr/>
        </p:nvSpPr>
        <p:spPr>
          <a:xfrm>
            <a:off x="1504336" y="2432734"/>
            <a:ext cx="9365226" cy="53288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F6A6E853-C61B-9E43-BB95-0A444521380E}"/>
              </a:ext>
            </a:extLst>
          </p:cNvPr>
          <p:cNvSpPr/>
          <p:nvPr/>
        </p:nvSpPr>
        <p:spPr>
          <a:xfrm>
            <a:off x="428846" y="4983092"/>
            <a:ext cx="3037368" cy="595423"/>
          </a:xfrm>
          <a:prstGeom prst="wedgeRectCallout">
            <a:avLst>
              <a:gd name="adj1" fmla="val -36344"/>
              <a:gd name="adj2" fmla="val -377288"/>
            </a:avLst>
          </a:prstGeom>
          <a:solidFill>
            <a:srgbClr val="009E73">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Lower bound</a:t>
            </a:r>
          </a:p>
        </p:txBody>
      </p:sp>
      <p:sp>
        <p:nvSpPr>
          <p:cNvPr id="15" name="Rectangular Callout 14">
            <a:extLst>
              <a:ext uri="{FF2B5EF4-FFF2-40B4-BE49-F238E27FC236}">
                <a16:creationId xmlns:a16="http://schemas.microsoft.com/office/drawing/2014/main" id="{1D3B8985-8CA9-0049-B445-607D794A7100}"/>
              </a:ext>
            </a:extLst>
          </p:cNvPr>
          <p:cNvSpPr/>
          <p:nvPr/>
        </p:nvSpPr>
        <p:spPr>
          <a:xfrm>
            <a:off x="8725788" y="4983091"/>
            <a:ext cx="3037368" cy="595423"/>
          </a:xfrm>
          <a:prstGeom prst="wedgeRectCallout">
            <a:avLst>
              <a:gd name="adj1" fmla="val 40885"/>
              <a:gd name="adj2" fmla="val -378100"/>
            </a:avLst>
          </a:prstGeom>
          <a:solidFill>
            <a:srgbClr val="009E73">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Upper bound</a:t>
            </a:r>
          </a:p>
        </p:txBody>
      </p:sp>
      <p:sp>
        <p:nvSpPr>
          <p:cNvPr id="16" name="Rectangle 15">
            <a:extLst>
              <a:ext uri="{FF2B5EF4-FFF2-40B4-BE49-F238E27FC236}">
                <a16:creationId xmlns:a16="http://schemas.microsoft.com/office/drawing/2014/main" id="{D2810046-44EE-3E45-9886-C8F3A3A8D71D}"/>
              </a:ext>
            </a:extLst>
          </p:cNvPr>
          <p:cNvSpPr/>
          <p:nvPr/>
        </p:nvSpPr>
        <p:spPr>
          <a:xfrm>
            <a:off x="576997"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CAC7658-6A7A-AD47-8FD0-45CAE11E6509}"/>
              </a:ext>
            </a:extLst>
          </p:cNvPr>
          <p:cNvSpPr/>
          <p:nvPr/>
        </p:nvSpPr>
        <p:spPr>
          <a:xfrm>
            <a:off x="11167147"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3846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1DD495-83F8-E041-99A2-CF135FA91972}"/>
              </a:ext>
            </a:extLst>
          </p:cNvPr>
          <p:cNvSpPr>
            <a:spLocks noGrp="1"/>
          </p:cNvSpPr>
          <p:nvPr>
            <p:ph type="body" sz="quarter" idx="13"/>
          </p:nvPr>
        </p:nvSpPr>
        <p:spPr/>
        <p:txBody>
          <a:bodyPr/>
          <a:lstStyle/>
          <a:p>
            <a:r>
              <a:rPr lang="en-US" dirty="0"/>
              <a:t>Conformance constraints: example</a:t>
            </a:r>
          </a:p>
        </p:txBody>
      </p:sp>
      <p:graphicFrame>
        <p:nvGraphicFramePr>
          <p:cNvPr id="5" name="Table 4">
            <a:extLst>
              <a:ext uri="{FF2B5EF4-FFF2-40B4-BE49-F238E27FC236}">
                <a16:creationId xmlns:a16="http://schemas.microsoft.com/office/drawing/2014/main" id="{D39F6470-7769-DF4A-92B2-33102BD892AF}"/>
              </a:ext>
            </a:extLst>
          </p:cNvPr>
          <p:cNvGraphicFramePr>
            <a:graphicFrameLocks noGrp="1"/>
          </p:cNvGraphicFramePr>
          <p:nvPr/>
        </p:nvGraphicFramePr>
        <p:xfrm>
          <a:off x="2032000" y="1850091"/>
          <a:ext cx="8127999" cy="23164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bl>
          </a:graphicData>
        </a:graphic>
      </p:graphicFrame>
      <p:sp>
        <p:nvSpPr>
          <p:cNvPr id="6" name="Title 1">
            <a:extLst>
              <a:ext uri="{FF2B5EF4-FFF2-40B4-BE49-F238E27FC236}">
                <a16:creationId xmlns:a16="http://schemas.microsoft.com/office/drawing/2014/main" id="{B921BCFC-39D7-844C-AAD1-57923DFF444E}"/>
              </a:ext>
            </a:extLst>
          </p:cNvPr>
          <p:cNvSpPr txBox="1">
            <a:spLocks/>
          </p:cNvSpPr>
          <p:nvPr/>
        </p:nvSpPr>
        <p:spPr>
          <a:xfrm>
            <a:off x="4645866" y="4568720"/>
            <a:ext cx="339454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sp>
        <p:nvSpPr>
          <p:cNvPr id="7" name="Title 1">
            <a:extLst>
              <a:ext uri="{FF2B5EF4-FFF2-40B4-BE49-F238E27FC236}">
                <a16:creationId xmlns:a16="http://schemas.microsoft.com/office/drawing/2014/main" id="{D29EF0B7-2DA2-C645-B250-EF5EF77D4B4D}"/>
              </a:ext>
            </a:extLst>
          </p:cNvPr>
          <p:cNvSpPr txBox="1">
            <a:spLocks/>
          </p:cNvSpPr>
          <p:nvPr/>
        </p:nvSpPr>
        <p:spPr>
          <a:xfrm>
            <a:off x="3121572" y="5407961"/>
            <a:ext cx="6779173"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-40 ≤ (28 X Height— Weight) ≤ 30 </a:t>
            </a:r>
          </a:p>
        </p:txBody>
      </p:sp>
    </p:spTree>
    <p:custDataLst>
      <p:tags r:id="rId1"/>
    </p:custDataLst>
    <p:extLst>
      <p:ext uri="{BB962C8B-B14F-4D97-AF65-F5344CB8AC3E}">
        <p14:creationId xmlns:p14="http://schemas.microsoft.com/office/powerpoint/2010/main" val="2596221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0B7A13-3826-E14A-81CB-B83D8E2D44D8}"/>
              </a:ext>
            </a:extLst>
          </p:cNvPr>
          <p:cNvSpPr>
            <a:spLocks noGrp="1"/>
          </p:cNvSpPr>
          <p:nvPr>
            <p:ph type="body" sz="quarter" idx="13"/>
          </p:nvPr>
        </p:nvSpPr>
        <p:spPr/>
        <p:txBody>
          <a:bodyPr/>
          <a:lstStyle/>
          <a:p>
            <a:r>
              <a:rPr lang="en-US" dirty="0"/>
              <a:t>Violation of conformance constraint</a:t>
            </a:r>
          </a:p>
        </p:txBody>
      </p:sp>
      <p:graphicFrame>
        <p:nvGraphicFramePr>
          <p:cNvPr id="5" name="Table 4">
            <a:extLst>
              <a:ext uri="{FF2B5EF4-FFF2-40B4-BE49-F238E27FC236}">
                <a16:creationId xmlns:a16="http://schemas.microsoft.com/office/drawing/2014/main" id="{CE2E46EB-042E-7C47-8A3D-F81D062428DB}"/>
              </a:ext>
            </a:extLst>
          </p:cNvPr>
          <p:cNvGraphicFramePr>
            <a:graphicFrameLocks noGrp="1"/>
          </p:cNvGraphicFramePr>
          <p:nvPr/>
        </p:nvGraphicFramePr>
        <p:xfrm>
          <a:off x="2031999" y="2302512"/>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solidFill>
                      <a:schemeClr val="accent1"/>
                    </a:solidFill>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noFill/>
                  </a:tcPr>
                </a:tc>
                <a:tc>
                  <a:txBody>
                    <a:bodyPr/>
                    <a:lstStyle/>
                    <a:p>
                      <a:pPr algn="ctr"/>
                      <a:endParaRPr lang="en-US" sz="3200" dirty="0"/>
                    </a:p>
                  </a:txBody>
                  <a:tcPr>
                    <a:noFill/>
                  </a:tcPr>
                </a:tc>
                <a:tc>
                  <a:txBody>
                    <a:bodyPr/>
                    <a:lstStyle/>
                    <a:p>
                      <a:pPr algn="ctr"/>
                      <a:endParaRPr lang="en-US" sz="3200" dirty="0"/>
                    </a:p>
                  </a:txBody>
                  <a:tcPr>
                    <a:noFill/>
                  </a:tcPr>
                </a:tc>
                <a:extLst>
                  <a:ext uri="{0D108BD9-81ED-4DB2-BD59-A6C34878D82A}">
                    <a16:rowId xmlns:a16="http://schemas.microsoft.com/office/drawing/2014/main" val="2926958689"/>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t>231</a:t>
                      </a:r>
                    </a:p>
                  </a:txBody>
                  <a:tcPr>
                    <a:solidFill>
                      <a:srgbClr val="FF0000">
                        <a:alpha val="31000"/>
                      </a:srgbClr>
                    </a:solidFill>
                  </a:tcPr>
                </a:tc>
                <a:extLst>
                  <a:ext uri="{0D108BD9-81ED-4DB2-BD59-A6C34878D82A}">
                    <a16:rowId xmlns:a16="http://schemas.microsoft.com/office/drawing/2014/main" val="3406727080"/>
                  </a:ext>
                </a:extLst>
              </a:tr>
            </a:tbl>
          </a:graphicData>
        </a:graphic>
      </p:graphicFrame>
      <p:sp>
        <p:nvSpPr>
          <p:cNvPr id="8" name="Title 1">
            <a:extLst>
              <a:ext uri="{FF2B5EF4-FFF2-40B4-BE49-F238E27FC236}">
                <a16:creationId xmlns:a16="http://schemas.microsoft.com/office/drawing/2014/main" id="{7C201DE4-395D-5241-BA20-E444F569943C}"/>
              </a:ext>
            </a:extLst>
          </p:cNvPr>
          <p:cNvSpPr txBox="1">
            <a:spLocks/>
          </p:cNvSpPr>
          <p:nvPr/>
        </p:nvSpPr>
        <p:spPr>
          <a:xfrm>
            <a:off x="838200" y="1546597"/>
            <a:ext cx="339454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nvGrpSpPr>
          <p:cNvPr id="9" name="Group 8">
            <a:extLst>
              <a:ext uri="{FF2B5EF4-FFF2-40B4-BE49-F238E27FC236}">
                <a16:creationId xmlns:a16="http://schemas.microsoft.com/office/drawing/2014/main" id="{0753DF02-5A66-8648-9CDF-F31BDDFE81B2}"/>
              </a:ext>
            </a:extLst>
          </p:cNvPr>
          <p:cNvGrpSpPr/>
          <p:nvPr/>
        </p:nvGrpSpPr>
        <p:grpSpPr>
          <a:xfrm>
            <a:off x="846222" y="1538577"/>
            <a:ext cx="8554452" cy="4238655"/>
            <a:chOff x="846222" y="1538577"/>
            <a:chExt cx="8554452" cy="4238655"/>
          </a:xfrm>
        </p:grpSpPr>
        <p:sp>
          <p:nvSpPr>
            <p:cNvPr id="10" name="Oval 9">
              <a:extLst>
                <a:ext uri="{FF2B5EF4-FFF2-40B4-BE49-F238E27FC236}">
                  <a16:creationId xmlns:a16="http://schemas.microsoft.com/office/drawing/2014/main" id="{4F163569-570C-3C43-9757-5C02D1508B62}"/>
                </a:ext>
              </a:extLst>
            </p:cNvPr>
            <p:cNvSpPr/>
            <p:nvPr/>
          </p:nvSpPr>
          <p:spPr>
            <a:xfrm>
              <a:off x="8153400" y="5216110"/>
              <a:ext cx="1247274" cy="5611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B41A684-6198-8B4F-AAA5-0AAA9CAA41A3}"/>
                </a:ext>
              </a:extLst>
            </p:cNvPr>
            <p:cNvSpPr txBox="1">
              <a:spLocks/>
            </p:cNvSpPr>
            <p:nvPr/>
          </p:nvSpPr>
          <p:spPr>
            <a:xfrm>
              <a:off x="846222" y="1538577"/>
              <a:ext cx="3394548" cy="546242"/>
            </a:xfrm>
            <a:prstGeom prst="rect">
              <a:avLst/>
            </a:prstGeom>
            <a:solidFill>
              <a:schemeClr val="bg1">
                <a:lumMod val="85000"/>
              </a:schemeClr>
            </a:solidFill>
            <a:ln w="38100">
              <a:solidFill>
                <a:srgbClr val="FF0000"/>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spTree>
    <p:custDataLst>
      <p:tags r:id="rId1"/>
    </p:custDataLst>
    <p:extLst>
      <p:ext uri="{BB962C8B-B14F-4D97-AF65-F5344CB8AC3E}">
        <p14:creationId xmlns:p14="http://schemas.microsoft.com/office/powerpoint/2010/main" val="216058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26331B-4950-4347-9E14-2311E0C81E65}"/>
              </a:ext>
            </a:extLst>
          </p:cNvPr>
          <p:cNvSpPr>
            <a:spLocks noGrp="1"/>
          </p:cNvSpPr>
          <p:nvPr>
            <p:ph type="body" sz="quarter" idx="13"/>
          </p:nvPr>
        </p:nvSpPr>
        <p:spPr/>
        <p:txBody>
          <a:bodyPr/>
          <a:lstStyle/>
          <a:p>
            <a:r>
              <a:rPr lang="en-US" dirty="0"/>
              <a:t>Degree of violation</a:t>
            </a:r>
          </a:p>
          <a:p>
            <a:endParaRPr lang="en-US" dirty="0"/>
          </a:p>
        </p:txBody>
      </p:sp>
      <p:graphicFrame>
        <p:nvGraphicFramePr>
          <p:cNvPr id="5" name="Table 4">
            <a:extLst>
              <a:ext uri="{FF2B5EF4-FFF2-40B4-BE49-F238E27FC236}">
                <a16:creationId xmlns:a16="http://schemas.microsoft.com/office/drawing/2014/main" id="{BC2DD455-D96A-4843-AD67-F40364B6C822}"/>
              </a:ext>
            </a:extLst>
          </p:cNvPr>
          <p:cNvGraphicFramePr>
            <a:graphicFrameLocks noGrp="1"/>
          </p:cNvGraphicFramePr>
          <p:nvPr/>
        </p:nvGraphicFramePr>
        <p:xfrm>
          <a:off x="2031999" y="2302512"/>
          <a:ext cx="8127999" cy="4053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95016618"/>
                    </a:ext>
                  </a:extLst>
                </a:gridCol>
                <a:gridCol w="2709333">
                  <a:extLst>
                    <a:ext uri="{9D8B030D-6E8A-4147-A177-3AD203B41FA5}">
                      <a16:colId xmlns:a16="http://schemas.microsoft.com/office/drawing/2014/main" val="3509556515"/>
                    </a:ext>
                  </a:extLst>
                </a:gridCol>
                <a:gridCol w="2709333">
                  <a:extLst>
                    <a:ext uri="{9D8B030D-6E8A-4147-A177-3AD203B41FA5}">
                      <a16:colId xmlns:a16="http://schemas.microsoft.com/office/drawing/2014/main" val="4042543501"/>
                    </a:ext>
                  </a:extLst>
                </a:gridCol>
              </a:tblGrid>
              <a:tr h="370840">
                <a:tc>
                  <a:txBody>
                    <a:bodyPr/>
                    <a:lstStyle/>
                    <a:p>
                      <a:pPr algn="ctr"/>
                      <a:r>
                        <a:rPr lang="en-US" sz="3200" dirty="0"/>
                        <a:t>Height</a:t>
                      </a:r>
                    </a:p>
                  </a:txBody>
                  <a:tcPr/>
                </a:tc>
                <a:tc>
                  <a:txBody>
                    <a:bodyPr/>
                    <a:lstStyle/>
                    <a:p>
                      <a:pPr algn="ctr"/>
                      <a:r>
                        <a:rPr lang="en-US" sz="3200" dirty="0"/>
                        <a:t>Weight</a:t>
                      </a:r>
                    </a:p>
                  </a:txBody>
                  <a:tcPr/>
                </a:tc>
                <a:tc>
                  <a:txBody>
                    <a:bodyPr/>
                    <a:lstStyle/>
                    <a:p>
                      <a:pPr algn="ctr"/>
                      <a:r>
                        <a:rPr lang="en-US" sz="3200" dirty="0"/>
                        <a:t>BMI</a:t>
                      </a:r>
                    </a:p>
                  </a:txBody>
                  <a:tcPr>
                    <a:solidFill>
                      <a:schemeClr val="accent1"/>
                    </a:solidFill>
                  </a:tcPr>
                </a:tc>
                <a:extLst>
                  <a:ext uri="{0D108BD9-81ED-4DB2-BD59-A6C34878D82A}">
                    <a16:rowId xmlns:a16="http://schemas.microsoft.com/office/drawing/2014/main" val="2795097867"/>
                  </a:ext>
                </a:extLst>
              </a:tr>
              <a:tr h="370840">
                <a:tc>
                  <a:txBody>
                    <a:bodyPr/>
                    <a:lstStyle/>
                    <a:p>
                      <a:pPr algn="ctr"/>
                      <a:r>
                        <a:rPr lang="en-US" sz="3200" dirty="0"/>
                        <a:t>6 feet</a:t>
                      </a:r>
                    </a:p>
                  </a:txBody>
                  <a:tcPr/>
                </a:tc>
                <a:tc>
                  <a:txBody>
                    <a:bodyPr/>
                    <a:lstStyle/>
                    <a:p>
                      <a:pPr algn="ctr"/>
                      <a:r>
                        <a:rPr lang="en-US" sz="3200" dirty="0"/>
                        <a:t>142 </a:t>
                      </a:r>
                      <a:r>
                        <a:rPr lang="en-US" sz="3200" dirty="0" err="1"/>
                        <a:t>lbs</a:t>
                      </a:r>
                      <a:endParaRPr lang="en-US" sz="3200" dirty="0"/>
                    </a:p>
                  </a:txBody>
                  <a:tcPr/>
                </a:tc>
                <a:tc>
                  <a:txBody>
                    <a:bodyPr/>
                    <a:lstStyle/>
                    <a:p>
                      <a:pPr algn="ctr"/>
                      <a:r>
                        <a:rPr lang="en-US" sz="3200" dirty="0"/>
                        <a:t>19.3</a:t>
                      </a:r>
                    </a:p>
                  </a:txBody>
                  <a:tcPr/>
                </a:tc>
                <a:extLst>
                  <a:ext uri="{0D108BD9-81ED-4DB2-BD59-A6C34878D82A}">
                    <a16:rowId xmlns:a16="http://schemas.microsoft.com/office/drawing/2014/main" val="1852019620"/>
                  </a:ext>
                </a:extLst>
              </a:tr>
              <a:tr h="370840">
                <a:tc>
                  <a:txBody>
                    <a:bodyPr/>
                    <a:lstStyle/>
                    <a:p>
                      <a:pPr algn="ctr"/>
                      <a:r>
                        <a:rPr lang="en-US" sz="3200" dirty="0"/>
                        <a:t>5 feet</a:t>
                      </a:r>
                    </a:p>
                  </a:txBody>
                  <a:tcPr/>
                </a:tc>
                <a:tc>
                  <a:txBody>
                    <a:bodyPr/>
                    <a:lstStyle/>
                    <a:p>
                      <a:pPr algn="ctr"/>
                      <a:r>
                        <a:rPr lang="en-US" sz="3200" dirty="0"/>
                        <a:t>170 </a:t>
                      </a:r>
                      <a:r>
                        <a:rPr lang="en-US" sz="3200" dirty="0" err="1"/>
                        <a:t>lbs</a:t>
                      </a:r>
                      <a:endParaRPr lang="en-US" sz="3200" dirty="0"/>
                    </a:p>
                  </a:txBody>
                  <a:tcPr/>
                </a:tc>
                <a:tc>
                  <a:txBody>
                    <a:bodyPr/>
                    <a:lstStyle/>
                    <a:p>
                      <a:pPr algn="ctr"/>
                      <a:r>
                        <a:rPr lang="en-US" sz="3200" dirty="0"/>
                        <a:t>33.2</a:t>
                      </a:r>
                    </a:p>
                  </a:txBody>
                  <a:tcPr/>
                </a:tc>
                <a:extLst>
                  <a:ext uri="{0D108BD9-81ED-4DB2-BD59-A6C34878D82A}">
                    <a16:rowId xmlns:a16="http://schemas.microsoft.com/office/drawing/2014/main" val="840537929"/>
                  </a:ext>
                </a:extLst>
              </a:tr>
              <a:tr h="370840">
                <a:tc>
                  <a:txBody>
                    <a:bodyPr/>
                    <a:lstStyle/>
                    <a:p>
                      <a:pPr algn="ctr"/>
                      <a:r>
                        <a:rPr lang="en-US" sz="3200" dirty="0"/>
                        <a:t>5 feet</a:t>
                      </a:r>
                    </a:p>
                  </a:txBody>
                  <a:tcPr/>
                </a:tc>
                <a:tc>
                  <a:txBody>
                    <a:bodyPr/>
                    <a:lstStyle/>
                    <a:p>
                      <a:pPr algn="ctr"/>
                      <a:r>
                        <a:rPr lang="en-US" sz="3200" dirty="0"/>
                        <a:t>130 </a:t>
                      </a:r>
                      <a:r>
                        <a:rPr lang="en-US" sz="3200" dirty="0" err="1"/>
                        <a:t>lbs</a:t>
                      </a:r>
                      <a:endParaRPr lang="en-US" sz="3200" dirty="0"/>
                    </a:p>
                  </a:txBody>
                  <a:tcPr/>
                </a:tc>
                <a:tc>
                  <a:txBody>
                    <a:bodyPr/>
                    <a:lstStyle/>
                    <a:p>
                      <a:pPr algn="ctr"/>
                      <a:r>
                        <a:rPr lang="en-US" sz="3200" dirty="0"/>
                        <a:t>25.4</a:t>
                      </a:r>
                    </a:p>
                  </a:txBody>
                  <a:tcPr/>
                </a:tc>
                <a:extLst>
                  <a:ext uri="{0D108BD9-81ED-4DB2-BD59-A6C34878D82A}">
                    <a16:rowId xmlns:a16="http://schemas.microsoft.com/office/drawing/2014/main" val="281465643"/>
                  </a:ext>
                </a:extLst>
              </a:tr>
              <a:tr h="370840">
                <a:tc>
                  <a:txBody>
                    <a:bodyPr/>
                    <a:lstStyle/>
                    <a:p>
                      <a:pPr algn="ctr"/>
                      <a:endParaRPr lang="en-US" sz="3200" dirty="0"/>
                    </a:p>
                  </a:txBody>
                  <a:tcPr>
                    <a:noFill/>
                  </a:tcPr>
                </a:tc>
                <a:tc>
                  <a:txBody>
                    <a:bodyPr/>
                    <a:lstStyle/>
                    <a:p>
                      <a:pPr algn="ctr"/>
                      <a:endParaRPr lang="en-US" sz="3200" dirty="0"/>
                    </a:p>
                  </a:txBody>
                  <a:tcPr>
                    <a:noFill/>
                  </a:tcPr>
                </a:tc>
                <a:tc>
                  <a:txBody>
                    <a:bodyPr/>
                    <a:lstStyle/>
                    <a:p>
                      <a:pPr algn="ctr"/>
                      <a:endParaRPr lang="en-US" sz="3200" dirty="0"/>
                    </a:p>
                  </a:txBody>
                  <a:tcPr>
                    <a:noFill/>
                  </a:tcPr>
                </a:tc>
                <a:extLst>
                  <a:ext uri="{0D108BD9-81ED-4DB2-BD59-A6C34878D82A}">
                    <a16:rowId xmlns:a16="http://schemas.microsoft.com/office/drawing/2014/main" val="2926958689"/>
                  </a:ext>
                </a:extLst>
              </a:tr>
              <a:tr h="370840">
                <a:tc>
                  <a:txBody>
                    <a:bodyPr/>
                    <a:lstStyle/>
                    <a:p>
                      <a:pPr algn="ctr"/>
                      <a:r>
                        <a:rPr lang="en-US" sz="3200" dirty="0"/>
                        <a:t>6 feet</a:t>
                      </a:r>
                    </a:p>
                  </a:txBody>
                  <a:tcPr>
                    <a:solidFill>
                      <a:srgbClr val="FF0000">
                        <a:alpha val="31000"/>
                      </a:srgbClr>
                    </a:solidFill>
                  </a:tcPr>
                </a:tc>
                <a:tc>
                  <a:txBody>
                    <a:bodyPr/>
                    <a:lstStyle/>
                    <a:p>
                      <a:pPr algn="ctr"/>
                      <a:r>
                        <a:rPr lang="en-US" sz="3200" dirty="0"/>
                        <a:t>170 </a:t>
                      </a:r>
                      <a:r>
                        <a:rPr lang="en-US" sz="3200" dirty="0" err="1"/>
                        <a:t>lbs</a:t>
                      </a:r>
                      <a:endParaRPr lang="en-US" sz="3200" dirty="0"/>
                    </a:p>
                  </a:txBody>
                  <a:tcPr>
                    <a:solidFill>
                      <a:srgbClr val="FF0000">
                        <a:alpha val="31000"/>
                      </a:srgbClr>
                    </a:solidFill>
                  </a:tcPr>
                </a:tc>
                <a:tc>
                  <a:txBody>
                    <a:bodyPr/>
                    <a:lstStyle/>
                    <a:p>
                      <a:pPr algn="ctr"/>
                      <a:r>
                        <a:rPr lang="en-US" sz="3200" dirty="0"/>
                        <a:t>231</a:t>
                      </a:r>
                    </a:p>
                  </a:txBody>
                  <a:tcPr>
                    <a:solidFill>
                      <a:srgbClr val="FF0000">
                        <a:alpha val="31000"/>
                      </a:srgbClr>
                    </a:solidFill>
                  </a:tcPr>
                </a:tc>
                <a:extLst>
                  <a:ext uri="{0D108BD9-81ED-4DB2-BD59-A6C34878D82A}">
                    <a16:rowId xmlns:a16="http://schemas.microsoft.com/office/drawing/2014/main" val="3406727080"/>
                  </a:ext>
                </a:extLst>
              </a:tr>
              <a:tr h="370840">
                <a:tc>
                  <a:txBody>
                    <a:bodyPr/>
                    <a:lstStyle/>
                    <a:p>
                      <a:pPr algn="ctr"/>
                      <a:r>
                        <a:rPr lang="en-US" sz="3200" dirty="0">
                          <a:solidFill>
                            <a:schemeClr val="bg1"/>
                          </a:solidFill>
                        </a:rPr>
                        <a:t>6 feet</a:t>
                      </a:r>
                    </a:p>
                  </a:txBody>
                  <a:tcPr>
                    <a:solidFill>
                      <a:srgbClr val="FF0000">
                        <a:alpha val="94000"/>
                      </a:srgbClr>
                    </a:solidFill>
                  </a:tcPr>
                </a:tc>
                <a:tc>
                  <a:txBody>
                    <a:bodyPr/>
                    <a:lstStyle/>
                    <a:p>
                      <a:pPr algn="ctr"/>
                      <a:r>
                        <a:rPr lang="en-US" sz="3200" dirty="0">
                          <a:solidFill>
                            <a:schemeClr val="bg1"/>
                          </a:solidFill>
                        </a:rPr>
                        <a:t>170 </a:t>
                      </a:r>
                      <a:r>
                        <a:rPr lang="en-US" sz="3200" dirty="0" err="1">
                          <a:solidFill>
                            <a:schemeClr val="bg1"/>
                          </a:solidFill>
                        </a:rPr>
                        <a:t>lbs</a:t>
                      </a:r>
                      <a:endParaRPr lang="en-US" sz="3200" dirty="0">
                        <a:solidFill>
                          <a:schemeClr val="bg1"/>
                        </a:solidFill>
                      </a:endParaRPr>
                    </a:p>
                  </a:txBody>
                  <a:tcPr>
                    <a:solidFill>
                      <a:srgbClr val="FF0000">
                        <a:alpha val="94000"/>
                      </a:srgbClr>
                    </a:solidFill>
                  </a:tcPr>
                </a:tc>
                <a:tc>
                  <a:txBody>
                    <a:bodyPr/>
                    <a:lstStyle/>
                    <a:p>
                      <a:pPr algn="ctr"/>
                      <a:r>
                        <a:rPr lang="en-US" sz="3200" dirty="0">
                          <a:solidFill>
                            <a:schemeClr val="bg1"/>
                          </a:solidFill>
                        </a:rPr>
                        <a:t>20000</a:t>
                      </a:r>
                    </a:p>
                  </a:txBody>
                  <a:tcPr>
                    <a:solidFill>
                      <a:srgbClr val="FF0000">
                        <a:alpha val="94000"/>
                      </a:srgbClr>
                    </a:solidFill>
                  </a:tcPr>
                </a:tc>
                <a:extLst>
                  <a:ext uri="{0D108BD9-81ED-4DB2-BD59-A6C34878D82A}">
                    <a16:rowId xmlns:a16="http://schemas.microsoft.com/office/drawing/2014/main" val="362848011"/>
                  </a:ext>
                </a:extLst>
              </a:tr>
            </a:tbl>
          </a:graphicData>
        </a:graphic>
      </p:graphicFrame>
      <p:sp>
        <p:nvSpPr>
          <p:cNvPr id="8" name="Title 1">
            <a:extLst>
              <a:ext uri="{FF2B5EF4-FFF2-40B4-BE49-F238E27FC236}">
                <a16:creationId xmlns:a16="http://schemas.microsoft.com/office/drawing/2014/main" id="{F0BEC7B0-07F0-4942-BCA6-39635E7FEF76}"/>
              </a:ext>
            </a:extLst>
          </p:cNvPr>
          <p:cNvSpPr txBox="1">
            <a:spLocks/>
          </p:cNvSpPr>
          <p:nvPr/>
        </p:nvSpPr>
        <p:spPr>
          <a:xfrm>
            <a:off x="838200" y="1546597"/>
            <a:ext cx="3394548"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nvGrpSpPr>
          <p:cNvPr id="9" name="Group 8">
            <a:extLst>
              <a:ext uri="{FF2B5EF4-FFF2-40B4-BE49-F238E27FC236}">
                <a16:creationId xmlns:a16="http://schemas.microsoft.com/office/drawing/2014/main" id="{FDB46D1E-5BE4-E341-A50B-605FA714D33A}"/>
              </a:ext>
            </a:extLst>
          </p:cNvPr>
          <p:cNvGrpSpPr/>
          <p:nvPr/>
        </p:nvGrpSpPr>
        <p:grpSpPr>
          <a:xfrm>
            <a:off x="846222" y="1538577"/>
            <a:ext cx="8698830" cy="4816168"/>
            <a:chOff x="846222" y="1538577"/>
            <a:chExt cx="8698830" cy="4816168"/>
          </a:xfrm>
        </p:grpSpPr>
        <p:sp>
          <p:nvSpPr>
            <p:cNvPr id="10" name="Oval 9">
              <a:extLst>
                <a:ext uri="{FF2B5EF4-FFF2-40B4-BE49-F238E27FC236}">
                  <a16:creationId xmlns:a16="http://schemas.microsoft.com/office/drawing/2014/main" id="{2018CEF1-2B80-BD41-BAAB-5B7DF5695509}"/>
                </a:ext>
              </a:extLst>
            </p:cNvPr>
            <p:cNvSpPr/>
            <p:nvPr/>
          </p:nvSpPr>
          <p:spPr>
            <a:xfrm>
              <a:off x="8137357" y="5793623"/>
              <a:ext cx="1407695" cy="56112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E1CC253-6696-F549-A455-46D188B22C22}"/>
                </a:ext>
              </a:extLst>
            </p:cNvPr>
            <p:cNvSpPr txBox="1">
              <a:spLocks/>
            </p:cNvSpPr>
            <p:nvPr/>
          </p:nvSpPr>
          <p:spPr>
            <a:xfrm>
              <a:off x="846222" y="1538577"/>
              <a:ext cx="3394548" cy="546242"/>
            </a:xfrm>
            <a:prstGeom prst="rect">
              <a:avLst/>
            </a:prstGeom>
            <a:solidFill>
              <a:schemeClr val="bg1">
                <a:lumMod val="85000"/>
              </a:schemeClr>
            </a:solidFill>
            <a:ln w="38100">
              <a:solidFill>
                <a:srgbClr val="FF0000"/>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dirty="0"/>
                <a:t>10 ≤ BMI ≤ 40</a:t>
              </a:r>
            </a:p>
          </p:txBody>
        </p:sp>
      </p:grpSp>
    </p:spTree>
    <p:extLst>
      <p:ext uri="{BB962C8B-B14F-4D97-AF65-F5344CB8AC3E}">
        <p14:creationId xmlns:p14="http://schemas.microsoft.com/office/powerpoint/2010/main" val="3862044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DE120F-A8C8-B246-8E9F-0AA18CBBEFC1}"/>
              </a:ext>
            </a:extLst>
          </p:cNvPr>
          <p:cNvSpPr/>
          <p:nvPr/>
        </p:nvSpPr>
        <p:spPr>
          <a:xfrm>
            <a:off x="1504336" y="2432734"/>
            <a:ext cx="9365226" cy="53288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5C2C148-6652-4B45-AD22-805E61D38D30}"/>
              </a:ext>
            </a:extLst>
          </p:cNvPr>
          <p:cNvSpPr>
            <a:spLocks noGrp="1"/>
          </p:cNvSpPr>
          <p:nvPr>
            <p:ph type="body" sz="quarter" idx="13"/>
          </p:nvPr>
        </p:nvSpPr>
        <p:spPr/>
        <p:txBody>
          <a:bodyPr/>
          <a:lstStyle/>
          <a:p>
            <a:r>
              <a:rPr lang="en-US" dirty="0"/>
              <a:t>Projection</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AB62764C-0327-DC4B-8C9A-F549332BD2FB}"/>
                  </a:ext>
                </a:extLst>
              </p:cNvPr>
              <p:cNvSpPr txBox="1">
                <a:spLocks/>
              </p:cNvSpPr>
              <p:nvPr/>
            </p:nvSpPr>
            <p:spPr>
              <a:xfrm>
                <a:off x="0" y="2432735"/>
                <a:ext cx="12192000" cy="621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-𝝐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dirty="0"/>
                  <a:t>(60 </a:t>
                </a:r>
                <a:r>
                  <a:rPr lang="en-US" baseline="30000" dirty="0"/>
                  <a:t>.</a:t>
                </a:r>
                <a:r>
                  <a:rPr lang="en-US" dirty="0"/>
                  <a:t> </a:t>
                </a:r>
                <a:r>
                  <a:rPr lang="en-US" dirty="0" err="1"/>
                  <a:t>arr_hour</a:t>
                </a:r>
                <a:r>
                  <a:rPr lang="en-US" dirty="0"/>
                  <a:t> + </a:t>
                </a:r>
                <a:r>
                  <a:rPr lang="en-US" dirty="0" err="1"/>
                  <a:t>arr_min</a:t>
                </a:r>
                <a:r>
                  <a:rPr lang="en-US" dirty="0"/>
                  <a:t>) – (60 </a:t>
                </a:r>
                <a:r>
                  <a:rPr lang="en-US" baseline="30000" dirty="0"/>
                  <a:t>.</a:t>
                </a:r>
                <a:r>
                  <a:rPr lang="en-US" dirty="0"/>
                  <a:t> </a:t>
                </a:r>
                <a:r>
                  <a:rPr lang="en-US" dirty="0" err="1"/>
                  <a:t>dep_hour</a:t>
                </a:r>
                <a:r>
                  <a:rPr lang="en-US" dirty="0"/>
                  <a:t> + </a:t>
                </a:r>
                <a:r>
                  <a:rPr lang="en-US" dirty="0" err="1"/>
                  <a:t>dep_min</a:t>
                </a:r>
                <a:r>
                  <a:rPr lang="en-US" dirty="0"/>
                  <a:t>) – duration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𝝐</a:t>
                </a:r>
              </a:p>
              <a:p>
                <a:pPr lvl="1" algn="ctr"/>
                <a:endParaRPr lang="en-US" sz="3600" dirty="0"/>
              </a:p>
            </p:txBody>
          </p:sp>
        </mc:Choice>
        <mc:Fallback>
          <p:sp>
            <p:nvSpPr>
              <p:cNvPr id="5" name="Content Placeholder 2">
                <a:extLst>
                  <a:ext uri="{FF2B5EF4-FFF2-40B4-BE49-F238E27FC236}">
                    <a16:creationId xmlns:a16="http://schemas.microsoft.com/office/drawing/2014/main" id="{AB62764C-0327-DC4B-8C9A-F549332BD2FB}"/>
                  </a:ext>
                </a:extLst>
              </p:cNvPr>
              <p:cNvSpPr txBox="1">
                <a:spLocks noRot="1" noChangeAspect="1" noMove="1" noResize="1" noEditPoints="1" noAdjustHandles="1" noChangeArrowheads="1" noChangeShapeType="1" noTextEdit="1"/>
              </p:cNvSpPr>
              <p:nvPr/>
            </p:nvSpPr>
            <p:spPr>
              <a:xfrm>
                <a:off x="0" y="2432735"/>
                <a:ext cx="12192000" cy="621512"/>
              </a:xfrm>
              <a:prstGeom prst="rect">
                <a:avLst/>
              </a:prstGeom>
              <a:blipFill>
                <a:blip r:embed="rId3"/>
                <a:stretch>
                  <a:fillRect t="-16000" b="-4000"/>
                </a:stretch>
              </a:blipFill>
            </p:spPr>
            <p:txBody>
              <a:bodyPr/>
              <a:lstStyle/>
              <a:p>
                <a:r>
                  <a:rPr lang="en-US">
                    <a:noFill/>
                  </a:rPr>
                  <a:t> </a:t>
                </a:r>
              </a:p>
            </p:txBody>
          </p:sp>
        </mc:Fallback>
      </mc:AlternateContent>
      <p:sp>
        <p:nvSpPr>
          <p:cNvPr id="6" name="Rectangular Callout 5">
            <a:extLst>
              <a:ext uri="{FF2B5EF4-FFF2-40B4-BE49-F238E27FC236}">
                <a16:creationId xmlns:a16="http://schemas.microsoft.com/office/drawing/2014/main" id="{CCFD7C0D-023D-0F4B-8FF4-D4EF97114FEA}"/>
              </a:ext>
            </a:extLst>
          </p:cNvPr>
          <p:cNvSpPr/>
          <p:nvPr/>
        </p:nvSpPr>
        <p:spPr>
          <a:xfrm>
            <a:off x="3895061" y="4242391"/>
            <a:ext cx="3622158" cy="1820479"/>
          </a:xfrm>
          <a:prstGeom prst="wedgeRectCallout">
            <a:avLst>
              <a:gd name="adj1" fmla="val -5133"/>
              <a:gd name="adj2" fmla="val -116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Projection</a:t>
            </a:r>
          </a:p>
        </p:txBody>
      </p:sp>
      <p:sp>
        <p:nvSpPr>
          <p:cNvPr id="8" name="Rectangular Callout 7">
            <a:extLst>
              <a:ext uri="{FF2B5EF4-FFF2-40B4-BE49-F238E27FC236}">
                <a16:creationId xmlns:a16="http://schemas.microsoft.com/office/drawing/2014/main" id="{209D2280-476C-B945-97BD-C58092517479}"/>
              </a:ext>
            </a:extLst>
          </p:cNvPr>
          <p:cNvSpPr/>
          <p:nvPr/>
        </p:nvSpPr>
        <p:spPr>
          <a:xfrm>
            <a:off x="428846" y="4983092"/>
            <a:ext cx="3037368" cy="595423"/>
          </a:xfrm>
          <a:prstGeom prst="wedgeRectCallout">
            <a:avLst>
              <a:gd name="adj1" fmla="val -36344"/>
              <a:gd name="adj2" fmla="val -377288"/>
            </a:avLst>
          </a:prstGeom>
          <a:solidFill>
            <a:srgbClr val="009E73">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Lower bound</a:t>
            </a:r>
          </a:p>
        </p:txBody>
      </p:sp>
      <p:sp>
        <p:nvSpPr>
          <p:cNvPr id="9" name="Rectangular Callout 8">
            <a:extLst>
              <a:ext uri="{FF2B5EF4-FFF2-40B4-BE49-F238E27FC236}">
                <a16:creationId xmlns:a16="http://schemas.microsoft.com/office/drawing/2014/main" id="{459EF7BE-F51E-EB49-9186-22FA49BFD0FA}"/>
              </a:ext>
            </a:extLst>
          </p:cNvPr>
          <p:cNvSpPr/>
          <p:nvPr/>
        </p:nvSpPr>
        <p:spPr>
          <a:xfrm>
            <a:off x="8725788" y="4983091"/>
            <a:ext cx="3037368" cy="595423"/>
          </a:xfrm>
          <a:prstGeom prst="wedgeRectCallout">
            <a:avLst>
              <a:gd name="adj1" fmla="val 40885"/>
              <a:gd name="adj2" fmla="val -378100"/>
            </a:avLst>
          </a:prstGeom>
          <a:solidFill>
            <a:srgbClr val="009E73">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Upper bound</a:t>
            </a:r>
          </a:p>
        </p:txBody>
      </p:sp>
      <p:sp>
        <p:nvSpPr>
          <p:cNvPr id="10" name="Rectangle 9">
            <a:extLst>
              <a:ext uri="{FF2B5EF4-FFF2-40B4-BE49-F238E27FC236}">
                <a16:creationId xmlns:a16="http://schemas.microsoft.com/office/drawing/2014/main" id="{61B38909-E788-8446-89CA-633D498935CB}"/>
              </a:ext>
            </a:extLst>
          </p:cNvPr>
          <p:cNvSpPr/>
          <p:nvPr/>
        </p:nvSpPr>
        <p:spPr>
          <a:xfrm>
            <a:off x="576997"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EE4C90-1072-FB41-AA0F-8AA65D1498BC}"/>
              </a:ext>
            </a:extLst>
          </p:cNvPr>
          <p:cNvSpPr/>
          <p:nvPr/>
        </p:nvSpPr>
        <p:spPr>
          <a:xfrm>
            <a:off x="11167147"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455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E688E0-11C1-CB47-9243-E127270DC63B}"/>
              </a:ext>
            </a:extLst>
          </p:cNvPr>
          <p:cNvSpPr>
            <a:spLocks noGrp="1"/>
          </p:cNvSpPr>
          <p:nvPr>
            <p:ph type="body" sz="quarter" idx="13"/>
          </p:nvPr>
        </p:nvSpPr>
        <p:spPr/>
        <p:txBody>
          <a:bodyPr/>
          <a:lstStyle/>
          <a:p>
            <a:r>
              <a:rPr lang="en-US" dirty="0"/>
              <a:t>Low-variance projections</a:t>
            </a:r>
          </a:p>
        </p:txBody>
      </p:sp>
      <p:grpSp>
        <p:nvGrpSpPr>
          <p:cNvPr id="47" name="Group 46">
            <a:extLst>
              <a:ext uri="{FF2B5EF4-FFF2-40B4-BE49-F238E27FC236}">
                <a16:creationId xmlns:a16="http://schemas.microsoft.com/office/drawing/2014/main" id="{AD53312D-9604-EA49-9514-D98287B13026}"/>
              </a:ext>
            </a:extLst>
          </p:cNvPr>
          <p:cNvGrpSpPr/>
          <p:nvPr/>
        </p:nvGrpSpPr>
        <p:grpSpPr>
          <a:xfrm>
            <a:off x="876984" y="1552753"/>
            <a:ext cx="10434157" cy="4827607"/>
            <a:chOff x="1366321" y="1570911"/>
            <a:chExt cx="10434157" cy="4827607"/>
          </a:xfrm>
        </p:grpSpPr>
        <p:grpSp>
          <p:nvGrpSpPr>
            <p:cNvPr id="5" name="Group 4">
              <a:extLst>
                <a:ext uri="{FF2B5EF4-FFF2-40B4-BE49-F238E27FC236}">
                  <a16:creationId xmlns:a16="http://schemas.microsoft.com/office/drawing/2014/main" id="{466B287C-39BF-E641-9E25-CB24B256B222}"/>
                </a:ext>
              </a:extLst>
            </p:cNvPr>
            <p:cNvGrpSpPr/>
            <p:nvPr/>
          </p:nvGrpSpPr>
          <p:grpSpPr>
            <a:xfrm>
              <a:off x="4034064" y="1570911"/>
              <a:ext cx="6392162" cy="4715589"/>
              <a:chOff x="3007711" y="1789805"/>
              <a:chExt cx="6977314" cy="5359702"/>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4DC719B-FE4D-B747-ADAD-0452277C6438}"/>
                      </a:ext>
                    </a:extLst>
                  </p14:cNvPr>
                  <p14:cNvContentPartPr/>
                  <p14:nvPr/>
                </p14:nvContentPartPr>
                <p14:xfrm rot="16915401">
                  <a:off x="4051442" y="2785986"/>
                  <a:ext cx="4304060" cy="4422981"/>
                </p14:xfrm>
              </p:contentPart>
            </mc:Choice>
            <mc:Fallback xmlns="">
              <p:pic>
                <p:nvPicPr>
                  <p:cNvPr id="6" name="Ink 5">
                    <a:extLst>
                      <a:ext uri="{FF2B5EF4-FFF2-40B4-BE49-F238E27FC236}">
                        <a16:creationId xmlns:a16="http://schemas.microsoft.com/office/drawing/2014/main" id="{B4DC719B-FE4D-B747-ADAD-0452277C6438}"/>
                      </a:ext>
                    </a:extLst>
                  </p:cNvPr>
                  <p:cNvPicPr/>
                  <p:nvPr/>
                </p:nvPicPr>
                <p:blipFill>
                  <a:blip r:embed="rId6"/>
                  <a:stretch>
                    <a:fillRect/>
                  </a:stretch>
                </p:blipFill>
                <p:spPr>
                  <a:xfrm rot="16915401">
                    <a:off x="4046532" y="2781268"/>
                    <a:ext cx="4313880" cy="443241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85D8F71-1053-C640-B14C-72E03F3D9309}"/>
                      </a:ext>
                    </a:extLst>
                  </p14:cNvPr>
                  <p14:cNvContentPartPr/>
                  <p14:nvPr/>
                </p14:nvContentPartPr>
                <p14:xfrm rot="16915401">
                  <a:off x="3467922" y="1662647"/>
                  <a:ext cx="4202302" cy="4456617"/>
                </p14:xfrm>
              </p:contentPart>
            </mc:Choice>
            <mc:Fallback xmlns="">
              <p:pic>
                <p:nvPicPr>
                  <p:cNvPr id="7" name="Ink 6">
                    <a:extLst>
                      <a:ext uri="{FF2B5EF4-FFF2-40B4-BE49-F238E27FC236}">
                        <a16:creationId xmlns:a16="http://schemas.microsoft.com/office/drawing/2014/main" id="{C85D8F71-1053-C640-B14C-72E03F3D9309}"/>
                      </a:ext>
                    </a:extLst>
                  </p:cNvPr>
                  <p:cNvPicPr/>
                  <p:nvPr/>
                </p:nvPicPr>
                <p:blipFill>
                  <a:blip r:embed="rId8"/>
                  <a:stretch>
                    <a:fillRect/>
                  </a:stretch>
                </p:blipFill>
                <p:spPr>
                  <a:xfrm rot="16915401">
                    <a:off x="3463012" y="1657931"/>
                    <a:ext cx="4212122" cy="44660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DE6EA1-62E7-7342-8C04-BF89D0921C8D}"/>
                      </a:ext>
                    </a:extLst>
                  </p14:cNvPr>
                  <p14:cNvContentPartPr/>
                  <p14:nvPr/>
                </p14:nvContentPartPr>
                <p14:xfrm rot="16915401">
                  <a:off x="3719186" y="2122437"/>
                  <a:ext cx="4357727" cy="4603955"/>
                </p14:xfrm>
              </p:contentPart>
            </mc:Choice>
            <mc:Fallback xmlns="">
              <p:pic>
                <p:nvPicPr>
                  <p:cNvPr id="8" name="Ink 7">
                    <a:extLst>
                      <a:ext uri="{FF2B5EF4-FFF2-40B4-BE49-F238E27FC236}">
                        <a16:creationId xmlns:a16="http://schemas.microsoft.com/office/drawing/2014/main" id="{E9DE6EA1-62E7-7342-8C04-BF89D0921C8D}"/>
                      </a:ext>
                    </a:extLst>
                  </p:cNvPr>
                  <p:cNvPicPr/>
                  <p:nvPr/>
                </p:nvPicPr>
                <p:blipFill>
                  <a:blip r:embed="rId10"/>
                  <a:stretch>
                    <a:fillRect/>
                  </a:stretch>
                </p:blipFill>
                <p:spPr>
                  <a:xfrm rot="16915401">
                    <a:off x="3704862" y="2108675"/>
                    <a:ext cx="4386375" cy="4631479"/>
                  </a:xfrm>
                  <a:prstGeom prst="rect">
                    <a:avLst/>
                  </a:prstGeom>
                </p:spPr>
              </p:pic>
            </mc:Fallback>
          </mc:AlternateContent>
          <p:grpSp>
            <p:nvGrpSpPr>
              <p:cNvPr id="9" name="Group 8">
                <a:extLst>
                  <a:ext uri="{FF2B5EF4-FFF2-40B4-BE49-F238E27FC236}">
                    <a16:creationId xmlns:a16="http://schemas.microsoft.com/office/drawing/2014/main" id="{64DBC5C2-EE19-B746-9D2D-194D894A9E2D}"/>
                  </a:ext>
                </a:extLst>
              </p:cNvPr>
              <p:cNvGrpSpPr/>
              <p:nvPr/>
            </p:nvGrpSpPr>
            <p:grpSpPr>
              <a:xfrm>
                <a:off x="3007711" y="2273696"/>
                <a:ext cx="6977314" cy="3887493"/>
                <a:chOff x="3007711" y="2273696"/>
                <a:chExt cx="6977314" cy="3887493"/>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C8E7F59-4FEB-E344-A57A-615B8ECADA49}"/>
                        </a:ext>
                      </a:extLst>
                    </p14:cNvPr>
                    <p14:cNvContentPartPr/>
                    <p14:nvPr/>
                  </p14:nvContentPartPr>
                  <p14:xfrm>
                    <a:off x="3424824" y="3435898"/>
                    <a:ext cx="4738262" cy="2390810"/>
                  </p14:xfrm>
                </p:contentPart>
              </mc:Choice>
              <mc:Fallback xmlns="">
                <p:pic>
                  <p:nvPicPr>
                    <p:cNvPr id="10" name="Ink 9">
                      <a:extLst>
                        <a:ext uri="{FF2B5EF4-FFF2-40B4-BE49-F238E27FC236}">
                          <a16:creationId xmlns:a16="http://schemas.microsoft.com/office/drawing/2014/main" id="{5C8E7F59-4FEB-E344-A57A-615B8ECADA49}"/>
                        </a:ext>
                      </a:extLst>
                    </p:cNvPr>
                    <p:cNvPicPr/>
                    <p:nvPr/>
                  </p:nvPicPr>
                  <p:blipFill>
                    <a:blip r:embed="rId12"/>
                    <a:stretch>
                      <a:fillRect/>
                    </a:stretch>
                  </p:blipFill>
                  <p:spPr>
                    <a:xfrm>
                      <a:off x="3411071" y="3421572"/>
                      <a:ext cx="4765769" cy="241946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FF3A404A-7B6F-3244-8CCF-183EAA0EE193}"/>
                        </a:ext>
                      </a:extLst>
                    </p14:cNvPr>
                    <p14:cNvContentPartPr/>
                    <p14:nvPr/>
                  </p14:nvContentPartPr>
                  <p14:xfrm>
                    <a:off x="4007311" y="3140634"/>
                    <a:ext cx="4736071" cy="2421668"/>
                  </p14:xfrm>
                </p:contentPart>
              </mc:Choice>
              <mc:Fallback xmlns="">
                <p:pic>
                  <p:nvPicPr>
                    <p:cNvPr id="11" name="Ink 10">
                      <a:extLst>
                        <a:ext uri="{FF2B5EF4-FFF2-40B4-BE49-F238E27FC236}">
                          <a16:creationId xmlns:a16="http://schemas.microsoft.com/office/drawing/2014/main" id="{FF3A404A-7B6F-3244-8CCF-183EAA0EE193}"/>
                        </a:ext>
                      </a:extLst>
                    </p:cNvPr>
                    <p:cNvPicPr/>
                    <p:nvPr/>
                  </p:nvPicPr>
                  <p:blipFill>
                    <a:blip r:embed="rId14"/>
                    <a:stretch>
                      <a:fillRect/>
                    </a:stretch>
                  </p:blipFill>
                  <p:spPr>
                    <a:xfrm>
                      <a:off x="4002595" y="3135724"/>
                      <a:ext cx="4745502" cy="243148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658BA59D-B84F-3448-A1AB-7441857E04D2}"/>
                        </a:ext>
                      </a:extLst>
                    </p14:cNvPr>
                    <p14:cNvContentPartPr/>
                    <p14:nvPr/>
                  </p14:nvContentPartPr>
                  <p14:xfrm>
                    <a:off x="3150572" y="3831220"/>
                    <a:ext cx="4292309" cy="2202901"/>
                  </p14:xfrm>
                </p:contentPart>
              </mc:Choice>
              <mc:Fallback xmlns="">
                <p:pic>
                  <p:nvPicPr>
                    <p:cNvPr id="12" name="Ink 11">
                      <a:extLst>
                        <a:ext uri="{FF2B5EF4-FFF2-40B4-BE49-F238E27FC236}">
                          <a16:creationId xmlns:a16="http://schemas.microsoft.com/office/drawing/2014/main" id="{658BA59D-B84F-3448-A1AB-7441857E04D2}"/>
                        </a:ext>
                      </a:extLst>
                    </p:cNvPr>
                    <p:cNvPicPr/>
                    <p:nvPr/>
                  </p:nvPicPr>
                  <p:blipFill>
                    <a:blip r:embed="rId16"/>
                    <a:stretch>
                      <a:fillRect/>
                    </a:stretch>
                  </p:blipFill>
                  <p:spPr>
                    <a:xfrm>
                      <a:off x="3145856" y="3826307"/>
                      <a:ext cx="4301742" cy="221272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5212CCB-9AF8-B245-8D48-1215B09F2D55}"/>
                        </a:ext>
                      </a:extLst>
                    </p14:cNvPr>
                    <p14:cNvContentPartPr/>
                    <p14:nvPr/>
                  </p14:nvContentPartPr>
                  <p14:xfrm>
                    <a:off x="4772098" y="4568912"/>
                    <a:ext cx="563" cy="669"/>
                  </p14:xfrm>
                </p:contentPart>
              </mc:Choice>
              <mc:Fallback xmlns="">
                <p:pic>
                  <p:nvPicPr>
                    <p:cNvPr id="3" name="Ink 2">
                      <a:extLst>
                        <a:ext uri="{FF2B5EF4-FFF2-40B4-BE49-F238E27FC236}">
                          <a16:creationId xmlns:a16="http://schemas.microsoft.com/office/drawing/2014/main" id="{AB0FF41B-CAB6-4E01-B409-BEDE1B1CFB80}"/>
                        </a:ext>
                      </a:extLst>
                    </p:cNvPr>
                    <p:cNvPicPr/>
                    <p:nvPr/>
                  </p:nvPicPr>
                  <p:blipFill>
                    <a:blip r:embed="rId18"/>
                    <a:stretch>
                      <a:fillRect/>
                    </a:stretch>
                  </p:blipFill>
                  <p:spPr>
                    <a:xfrm>
                      <a:off x="4673573"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18705913-8771-BD48-89C4-714E3AB039A7}"/>
                        </a:ext>
                      </a:extLst>
                    </p14:cNvPr>
                    <p14:cNvContentPartPr/>
                    <p14:nvPr/>
                  </p14:nvContentPartPr>
                  <p14:xfrm>
                    <a:off x="5173569" y="4568912"/>
                    <a:ext cx="563" cy="669"/>
                  </p14:xfrm>
                </p:contentPart>
              </mc:Choice>
              <mc:Fallback xmlns="">
                <p:pic>
                  <p:nvPicPr>
                    <p:cNvPr id="4" name="Ink 3">
                      <a:extLst>
                        <a:ext uri="{FF2B5EF4-FFF2-40B4-BE49-F238E27FC236}">
                          <a16:creationId xmlns:a16="http://schemas.microsoft.com/office/drawing/2014/main" id="{3D0F9FE2-E077-49FF-9F1F-B8A6D7F4F22E}"/>
                        </a:ext>
                      </a:extLst>
                    </p:cNvPr>
                    <p:cNvPicPr/>
                    <p:nvPr/>
                  </p:nvPicPr>
                  <p:blipFill>
                    <a:blip r:embed="rId18"/>
                    <a:stretch>
                      <a:fillRect/>
                    </a:stretch>
                  </p:blipFill>
                  <p:spPr>
                    <a:xfrm>
                      <a:off x="5075044"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42CBA51-3303-F743-A725-670EFE532C99}"/>
                        </a:ext>
                      </a:extLst>
                    </p14:cNvPr>
                    <p14:cNvContentPartPr/>
                    <p14:nvPr/>
                  </p14:nvContentPartPr>
                  <p14:xfrm>
                    <a:off x="5524926" y="4568912"/>
                    <a:ext cx="563" cy="669"/>
                  </p14:xfrm>
                </p:contentPart>
              </mc:Choice>
              <mc:Fallback xmlns="">
                <p:pic>
                  <p:nvPicPr>
                    <p:cNvPr id="5" name="Ink 4">
                      <a:extLst>
                        <a:ext uri="{FF2B5EF4-FFF2-40B4-BE49-F238E27FC236}">
                          <a16:creationId xmlns:a16="http://schemas.microsoft.com/office/drawing/2014/main" id="{DF505CA8-CB29-4C42-8F5D-577E093E1E2A}"/>
                        </a:ext>
                      </a:extLst>
                    </p:cNvPr>
                    <p:cNvPicPr/>
                    <p:nvPr/>
                  </p:nvPicPr>
                  <p:blipFill>
                    <a:blip r:embed="rId18"/>
                    <a:stretch>
                      <a:fillRect/>
                    </a:stretch>
                  </p:blipFill>
                  <p:spPr>
                    <a:xfrm>
                      <a:off x="5426401"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604727D5-A1C4-4C46-B71E-03D9180158F3}"/>
                        </a:ext>
                      </a:extLst>
                    </p14:cNvPr>
                    <p14:cNvContentPartPr/>
                    <p14:nvPr/>
                  </p14:nvContentPartPr>
                  <p14:xfrm>
                    <a:off x="5850946" y="4568912"/>
                    <a:ext cx="563" cy="669"/>
                  </p14:xfrm>
                </p:contentPart>
              </mc:Choice>
              <mc:Fallback xmlns="">
                <p:pic>
                  <p:nvPicPr>
                    <p:cNvPr id="9" name="Ink 8">
                      <a:extLst>
                        <a:ext uri="{FF2B5EF4-FFF2-40B4-BE49-F238E27FC236}">
                          <a16:creationId xmlns:a16="http://schemas.microsoft.com/office/drawing/2014/main" id="{20EF5F85-595D-4AA9-AF22-007982E5E99F}"/>
                        </a:ext>
                      </a:extLst>
                    </p:cNvPr>
                    <p:cNvPicPr/>
                    <p:nvPr/>
                  </p:nvPicPr>
                  <p:blipFill>
                    <a:blip r:embed="rId18"/>
                    <a:stretch>
                      <a:fillRect/>
                    </a:stretch>
                  </p:blipFill>
                  <p:spPr>
                    <a:xfrm>
                      <a:off x="5752421"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8BA38D07-69C5-3948-8B03-7D11645D6EA4}"/>
                        </a:ext>
                      </a:extLst>
                    </p14:cNvPr>
                    <p14:cNvContentPartPr/>
                    <p14:nvPr/>
                  </p14:nvContentPartPr>
                  <p14:xfrm>
                    <a:off x="6126852" y="4568912"/>
                    <a:ext cx="563" cy="669"/>
                  </p14:xfrm>
                </p:contentPart>
              </mc:Choice>
              <mc:Fallback xmlns="">
                <p:pic>
                  <p:nvPicPr>
                    <p:cNvPr id="10" name="Ink 9">
                      <a:extLst>
                        <a:ext uri="{FF2B5EF4-FFF2-40B4-BE49-F238E27FC236}">
                          <a16:creationId xmlns:a16="http://schemas.microsoft.com/office/drawing/2014/main" id="{BEA0B9BF-E123-4412-BD9A-AB38A7D32FB9}"/>
                        </a:ext>
                      </a:extLst>
                    </p:cNvPr>
                    <p:cNvPicPr/>
                    <p:nvPr/>
                  </p:nvPicPr>
                  <p:blipFill>
                    <a:blip r:embed="rId18"/>
                    <a:stretch>
                      <a:fillRect/>
                    </a:stretch>
                  </p:blipFill>
                  <p:spPr>
                    <a:xfrm>
                      <a:off x="6028327"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B24CB7B4-5A49-B749-86DE-FEA60DB21B5D}"/>
                        </a:ext>
                      </a:extLst>
                    </p14:cNvPr>
                    <p14:cNvContentPartPr/>
                    <p14:nvPr/>
                  </p14:nvContentPartPr>
                  <p14:xfrm>
                    <a:off x="6302531" y="4568912"/>
                    <a:ext cx="563" cy="669"/>
                  </p14:xfrm>
                </p:contentPart>
              </mc:Choice>
              <mc:Fallback xmlns="">
                <p:pic>
                  <p:nvPicPr>
                    <p:cNvPr id="12" name="Ink 11">
                      <a:extLst>
                        <a:ext uri="{FF2B5EF4-FFF2-40B4-BE49-F238E27FC236}">
                          <a16:creationId xmlns:a16="http://schemas.microsoft.com/office/drawing/2014/main" id="{18C8C38A-A649-440B-8747-7DC8AA7B3FE4}"/>
                        </a:ext>
                      </a:extLst>
                    </p:cNvPr>
                    <p:cNvPicPr/>
                    <p:nvPr/>
                  </p:nvPicPr>
                  <p:blipFill>
                    <a:blip r:embed="rId18"/>
                    <a:stretch>
                      <a:fillRect/>
                    </a:stretch>
                  </p:blipFill>
                  <p:spPr>
                    <a:xfrm>
                      <a:off x="6204006"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8555161-E9DD-AA49-85E0-94E2585EDFA4}"/>
                        </a:ext>
                      </a:extLst>
                    </p14:cNvPr>
                    <p14:cNvContentPartPr/>
                    <p14:nvPr/>
                  </p14:nvContentPartPr>
                  <p14:xfrm>
                    <a:off x="6477646" y="4568912"/>
                    <a:ext cx="563" cy="669"/>
                  </p14:xfrm>
                </p:contentPart>
              </mc:Choice>
              <mc:Fallback xmlns="">
                <p:pic>
                  <p:nvPicPr>
                    <p:cNvPr id="14" name="Ink 13">
                      <a:extLst>
                        <a:ext uri="{FF2B5EF4-FFF2-40B4-BE49-F238E27FC236}">
                          <a16:creationId xmlns:a16="http://schemas.microsoft.com/office/drawing/2014/main" id="{517ADBD6-5D5A-4548-AC11-B5BBE5433484}"/>
                        </a:ext>
                      </a:extLst>
                    </p:cNvPr>
                    <p:cNvPicPr/>
                    <p:nvPr/>
                  </p:nvPicPr>
                  <p:blipFill>
                    <a:blip r:embed="rId18"/>
                    <a:stretch>
                      <a:fillRect/>
                    </a:stretch>
                  </p:blipFill>
                  <p:spPr>
                    <a:xfrm>
                      <a:off x="6379121"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8306460D-C17D-504B-B7BB-9CF771A45589}"/>
                        </a:ext>
                      </a:extLst>
                    </p14:cNvPr>
                    <p14:cNvContentPartPr/>
                    <p14:nvPr/>
                  </p14:nvContentPartPr>
                  <p14:xfrm>
                    <a:off x="6704002" y="4568912"/>
                    <a:ext cx="563" cy="669"/>
                  </p14:xfrm>
                </p:contentPart>
              </mc:Choice>
              <mc:Fallback xmlns="">
                <p:pic>
                  <p:nvPicPr>
                    <p:cNvPr id="16" name="Ink 15">
                      <a:extLst>
                        <a:ext uri="{FF2B5EF4-FFF2-40B4-BE49-F238E27FC236}">
                          <a16:creationId xmlns:a16="http://schemas.microsoft.com/office/drawing/2014/main" id="{EF811FB3-85A1-4788-B9C3-18BD485D37BD}"/>
                        </a:ext>
                      </a:extLst>
                    </p:cNvPr>
                    <p:cNvPicPr/>
                    <p:nvPr/>
                  </p:nvPicPr>
                  <p:blipFill>
                    <a:blip r:embed="rId18"/>
                    <a:stretch>
                      <a:fillRect/>
                    </a:stretch>
                  </p:blipFill>
                  <p:spPr>
                    <a:xfrm>
                      <a:off x="6605477"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FBF1FBB3-8066-0647-BA8C-EB3C8A763070}"/>
                        </a:ext>
                      </a:extLst>
                    </p14:cNvPr>
                    <p14:cNvContentPartPr/>
                    <p14:nvPr/>
                  </p14:nvContentPartPr>
                  <p14:xfrm>
                    <a:off x="5349248" y="4390254"/>
                    <a:ext cx="563" cy="669"/>
                  </p14:xfrm>
                </p:contentPart>
              </mc:Choice>
              <mc:Fallback xmlns="">
                <p:pic>
                  <p:nvPicPr>
                    <p:cNvPr id="18" name="Ink 17">
                      <a:extLst>
                        <a:ext uri="{FF2B5EF4-FFF2-40B4-BE49-F238E27FC236}">
                          <a16:creationId xmlns:a16="http://schemas.microsoft.com/office/drawing/2014/main" id="{4370A943-9F20-48C5-9D2B-8F1F7483FFD7}"/>
                        </a:ext>
                      </a:extLst>
                    </p:cNvPr>
                    <p:cNvPicPr/>
                    <p:nvPr/>
                  </p:nvPicPr>
                  <p:blipFill>
                    <a:blip r:embed="rId18"/>
                    <a:stretch>
                      <a:fillRect/>
                    </a:stretch>
                  </p:blipFill>
                  <p:spPr>
                    <a:xfrm>
                      <a:off x="5250723" y="4273179"/>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D3B96B65-E075-5B45-B86C-1A0240228B37}"/>
                        </a:ext>
                      </a:extLst>
                    </p14:cNvPr>
                    <p14:cNvContentPartPr/>
                    <p14:nvPr/>
                  </p14:nvContentPartPr>
                  <p14:xfrm>
                    <a:off x="4972552" y="4657906"/>
                    <a:ext cx="563" cy="669"/>
                  </p14:xfrm>
                </p:contentPart>
              </mc:Choice>
              <mc:Fallback xmlns="">
                <p:pic>
                  <p:nvPicPr>
                    <p:cNvPr id="20" name="Ink 19">
                      <a:extLst>
                        <a:ext uri="{FF2B5EF4-FFF2-40B4-BE49-F238E27FC236}">
                          <a16:creationId xmlns:a16="http://schemas.microsoft.com/office/drawing/2014/main" id="{C11CF5CD-608A-4261-8B15-F41A5BA93155}"/>
                        </a:ext>
                      </a:extLst>
                    </p:cNvPr>
                    <p:cNvPicPr/>
                    <p:nvPr/>
                  </p:nvPicPr>
                  <p:blipFill>
                    <a:blip r:embed="rId18"/>
                    <a:stretch>
                      <a:fillRect/>
                    </a:stretch>
                  </p:blipFill>
                  <p:spPr>
                    <a:xfrm>
                      <a:off x="4874027" y="4540831"/>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B6260AF5-9083-E043-B0CA-67E4845A07B3}"/>
                        </a:ext>
                      </a:extLst>
                    </p14:cNvPr>
                    <p14:cNvContentPartPr/>
                    <p14:nvPr/>
                  </p14:nvContentPartPr>
                  <p14:xfrm>
                    <a:off x="5700042" y="4807123"/>
                    <a:ext cx="563" cy="669"/>
                  </p14:xfrm>
                </p:contentPart>
              </mc:Choice>
              <mc:Fallback xmlns="">
                <p:pic>
                  <p:nvPicPr>
                    <p:cNvPr id="22" name="Ink 21">
                      <a:extLst>
                        <a:ext uri="{FF2B5EF4-FFF2-40B4-BE49-F238E27FC236}">
                          <a16:creationId xmlns:a16="http://schemas.microsoft.com/office/drawing/2014/main" id="{A7C1800A-CAF5-434E-BA82-81EA33E4E4FD}"/>
                        </a:ext>
                      </a:extLst>
                    </p:cNvPr>
                    <p:cNvPicPr/>
                    <p:nvPr/>
                  </p:nvPicPr>
                  <p:blipFill>
                    <a:blip r:embed="rId18"/>
                    <a:stretch>
                      <a:fillRect/>
                    </a:stretch>
                  </p:blipFill>
                  <p:spPr>
                    <a:xfrm>
                      <a:off x="5601517" y="4690048"/>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43C575B8-A79D-724A-9943-8859D41C7EE8}"/>
                        </a:ext>
                      </a:extLst>
                    </p14:cNvPr>
                    <p14:cNvContentPartPr/>
                    <p14:nvPr/>
                  </p14:nvContentPartPr>
                  <p14:xfrm>
                    <a:off x="6252417" y="4331370"/>
                    <a:ext cx="563" cy="669"/>
                  </p14:xfrm>
                </p:contentPart>
              </mc:Choice>
              <mc:Fallback xmlns="">
                <p:pic>
                  <p:nvPicPr>
                    <p:cNvPr id="23" name="Ink 22">
                      <a:extLst>
                        <a:ext uri="{FF2B5EF4-FFF2-40B4-BE49-F238E27FC236}">
                          <a16:creationId xmlns:a16="http://schemas.microsoft.com/office/drawing/2014/main" id="{56E6750F-0F55-49C9-888D-CD4324909CBF}"/>
                        </a:ext>
                      </a:extLst>
                    </p:cNvPr>
                    <p:cNvPicPr/>
                    <p:nvPr/>
                  </p:nvPicPr>
                  <p:blipFill>
                    <a:blip r:embed="rId18"/>
                    <a:stretch>
                      <a:fillRect/>
                    </a:stretch>
                  </p:blipFill>
                  <p:spPr>
                    <a:xfrm>
                      <a:off x="6153892" y="4214295"/>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A11DBD84-A49B-6448-8695-30346DF908BF}"/>
                        </a:ext>
                      </a:extLst>
                    </p14:cNvPr>
                    <p14:cNvContentPartPr/>
                    <p14:nvPr/>
                  </p14:nvContentPartPr>
                  <p14:xfrm>
                    <a:off x="5951736" y="4657906"/>
                    <a:ext cx="563" cy="669"/>
                  </p14:xfrm>
                </p:contentPart>
              </mc:Choice>
              <mc:Fallback xmlns="">
                <p:pic>
                  <p:nvPicPr>
                    <p:cNvPr id="24" name="Ink 23">
                      <a:extLst>
                        <a:ext uri="{FF2B5EF4-FFF2-40B4-BE49-F238E27FC236}">
                          <a16:creationId xmlns:a16="http://schemas.microsoft.com/office/drawing/2014/main" id="{6E496A56-5E39-4DD9-B092-F769D510881B}"/>
                        </a:ext>
                      </a:extLst>
                    </p:cNvPr>
                    <p:cNvPicPr/>
                    <p:nvPr/>
                  </p:nvPicPr>
                  <p:blipFill>
                    <a:blip r:embed="rId18"/>
                    <a:stretch>
                      <a:fillRect/>
                    </a:stretch>
                  </p:blipFill>
                  <p:spPr>
                    <a:xfrm>
                      <a:off x="5853211" y="4540831"/>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DE7C716E-F920-D14C-A011-C2D7E3E55072}"/>
                        </a:ext>
                      </a:extLst>
                    </p14:cNvPr>
                    <p14:cNvContentPartPr/>
                    <p14:nvPr/>
                  </p14:nvContentPartPr>
                  <p14:xfrm>
                    <a:off x="6628550" y="4748239"/>
                    <a:ext cx="563" cy="669"/>
                  </p14:xfrm>
                </p:contentPart>
              </mc:Choice>
              <mc:Fallback xmlns="">
                <p:pic>
                  <p:nvPicPr>
                    <p:cNvPr id="26" name="Ink 25">
                      <a:extLst>
                        <a:ext uri="{FF2B5EF4-FFF2-40B4-BE49-F238E27FC236}">
                          <a16:creationId xmlns:a16="http://schemas.microsoft.com/office/drawing/2014/main" id="{45BC1038-F778-4615-8939-27FF3EDC74F2}"/>
                        </a:ext>
                      </a:extLst>
                    </p:cNvPr>
                    <p:cNvPicPr/>
                    <p:nvPr/>
                  </p:nvPicPr>
                  <p:blipFill>
                    <a:blip r:embed="rId18"/>
                    <a:stretch>
                      <a:fillRect/>
                    </a:stretch>
                  </p:blipFill>
                  <p:spPr>
                    <a:xfrm>
                      <a:off x="6530025" y="4631164"/>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EDE8771C-4AB8-BF46-BFFC-95DA6238D23F}"/>
                        </a:ext>
                      </a:extLst>
                    </p14:cNvPr>
                    <p14:cNvContentPartPr/>
                    <p14:nvPr/>
                  </p14:nvContentPartPr>
                  <p14:xfrm>
                    <a:off x="5147667" y="4718797"/>
                    <a:ext cx="563" cy="669"/>
                  </p14:xfrm>
                </p:contentPart>
              </mc:Choice>
              <mc:Fallback xmlns="">
                <p:pic>
                  <p:nvPicPr>
                    <p:cNvPr id="28" name="Ink 27">
                      <a:extLst>
                        <a:ext uri="{FF2B5EF4-FFF2-40B4-BE49-F238E27FC236}">
                          <a16:creationId xmlns:a16="http://schemas.microsoft.com/office/drawing/2014/main" id="{6B253A1E-4025-4E73-AB8A-0D0BF296EF29}"/>
                        </a:ext>
                      </a:extLst>
                    </p:cNvPr>
                    <p:cNvPicPr/>
                    <p:nvPr/>
                  </p:nvPicPr>
                  <p:blipFill>
                    <a:blip r:embed="rId18"/>
                    <a:stretch>
                      <a:fillRect/>
                    </a:stretch>
                  </p:blipFill>
                  <p:spPr>
                    <a:xfrm>
                      <a:off x="5049142" y="4601722"/>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038731B-77A0-BB4B-B771-826BF828DEBC}"/>
                        </a:ext>
                      </a:extLst>
                    </p14:cNvPr>
                    <p14:cNvContentPartPr/>
                    <p14:nvPr/>
                  </p14:nvContentPartPr>
                  <p14:xfrm>
                    <a:off x="5374023" y="4688686"/>
                    <a:ext cx="563" cy="669"/>
                  </p14:xfrm>
                </p:contentPart>
              </mc:Choice>
              <mc:Fallback xmlns="">
                <p:pic>
                  <p:nvPicPr>
                    <p:cNvPr id="30" name="Ink 29">
                      <a:extLst>
                        <a:ext uri="{FF2B5EF4-FFF2-40B4-BE49-F238E27FC236}">
                          <a16:creationId xmlns:a16="http://schemas.microsoft.com/office/drawing/2014/main" id="{2624DFC8-9541-4BF1-BE74-98D715E3C2E6}"/>
                        </a:ext>
                      </a:extLst>
                    </p:cNvPr>
                    <p:cNvPicPr/>
                    <p:nvPr/>
                  </p:nvPicPr>
                  <p:blipFill>
                    <a:blip r:embed="rId18"/>
                    <a:stretch>
                      <a:fillRect/>
                    </a:stretch>
                  </p:blipFill>
                  <p:spPr>
                    <a:xfrm>
                      <a:off x="5275498" y="4571611"/>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F4CD58E2-1C10-E64D-8FCD-B34B222EB550}"/>
                        </a:ext>
                      </a:extLst>
                    </p14:cNvPr>
                    <p14:cNvContentPartPr/>
                    <p14:nvPr/>
                  </p14:nvContentPartPr>
                  <p14:xfrm>
                    <a:off x="5599252" y="4331370"/>
                    <a:ext cx="563" cy="669"/>
                  </p14:xfrm>
                </p:contentPart>
              </mc:Choice>
              <mc:Fallback xmlns="">
                <p:pic>
                  <p:nvPicPr>
                    <p:cNvPr id="32" name="Ink 31">
                      <a:extLst>
                        <a:ext uri="{FF2B5EF4-FFF2-40B4-BE49-F238E27FC236}">
                          <a16:creationId xmlns:a16="http://schemas.microsoft.com/office/drawing/2014/main" id="{8FA61E36-E9DC-43C5-8A26-8441FA9C2310}"/>
                        </a:ext>
                      </a:extLst>
                    </p:cNvPr>
                    <p:cNvPicPr/>
                    <p:nvPr/>
                  </p:nvPicPr>
                  <p:blipFill>
                    <a:blip r:embed="rId18"/>
                    <a:stretch>
                      <a:fillRect/>
                    </a:stretch>
                  </p:blipFill>
                  <p:spPr>
                    <a:xfrm>
                      <a:off x="5500727" y="4214295"/>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AE51023D-5DCC-224C-9524-F7E019F56E4E}"/>
                        </a:ext>
                      </a:extLst>
                    </p14:cNvPr>
                    <p14:cNvContentPartPr/>
                    <p14:nvPr/>
                  </p14:nvContentPartPr>
                  <p14:xfrm>
                    <a:off x="6452871" y="4594339"/>
                    <a:ext cx="10698" cy="669"/>
                  </p14:xfrm>
                </p:contentPart>
              </mc:Choice>
              <mc:Fallback xmlns="">
                <p:pic>
                  <p:nvPicPr>
                    <p:cNvPr id="52" name="Ink 51">
                      <a:extLst>
                        <a:ext uri="{FF2B5EF4-FFF2-40B4-BE49-F238E27FC236}">
                          <a16:creationId xmlns:a16="http://schemas.microsoft.com/office/drawing/2014/main" id="{7978C968-06F6-4D3E-9962-44E8AE591B45}"/>
                        </a:ext>
                      </a:extLst>
                    </p:cNvPr>
                    <p:cNvPicPr/>
                    <p:nvPr/>
                  </p:nvPicPr>
                  <p:blipFill>
                    <a:blip r:embed="rId36"/>
                    <a:stretch>
                      <a:fillRect/>
                    </a:stretch>
                  </p:blipFill>
                  <p:spPr>
                    <a:xfrm>
                      <a:off x="6447736" y="4586311"/>
                      <a:ext cx="20968"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65853A8A-C80E-544F-B90F-1F2A5A81C3C0}"/>
                        </a:ext>
                      </a:extLst>
                    </p14:cNvPr>
                    <p14:cNvContentPartPr/>
                    <p14:nvPr/>
                  </p14:nvContentPartPr>
                  <p14:xfrm>
                    <a:off x="3015309" y="4518727"/>
                    <a:ext cx="6196058" cy="669"/>
                  </p14:xfrm>
                </p:contentPart>
              </mc:Choice>
              <mc:Fallback xmlns="">
                <p:pic>
                  <p:nvPicPr>
                    <p:cNvPr id="31" name="Ink 30">
                      <a:extLst>
                        <a:ext uri="{FF2B5EF4-FFF2-40B4-BE49-F238E27FC236}">
                          <a16:creationId xmlns:a16="http://schemas.microsoft.com/office/drawing/2014/main" id="{65853A8A-C80E-544F-B90F-1F2A5A81C3C0}"/>
                        </a:ext>
                      </a:extLst>
                    </p:cNvPr>
                    <p:cNvPicPr/>
                    <p:nvPr/>
                  </p:nvPicPr>
                  <p:blipFill>
                    <a:blip r:embed="rId38"/>
                    <a:stretch>
                      <a:fillRect/>
                    </a:stretch>
                  </p:blipFill>
                  <p:spPr>
                    <a:xfrm>
                      <a:off x="3001555" y="4495312"/>
                      <a:ext cx="6223566" cy="4749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0728B13D-4938-B748-A749-A2216F4B07BF}"/>
                        </a:ext>
                      </a:extLst>
                    </p14:cNvPr>
                    <p14:cNvContentPartPr/>
                    <p14:nvPr/>
                  </p14:nvContentPartPr>
                  <p14:xfrm>
                    <a:off x="8360000" y="4518727"/>
                    <a:ext cx="563" cy="669"/>
                  </p14:xfrm>
                </p:contentPart>
              </mc:Choice>
              <mc:Fallback xmlns="">
                <p:pic>
                  <p:nvPicPr>
                    <p:cNvPr id="60" name="Ink 59">
                      <a:extLst>
                        <a:ext uri="{FF2B5EF4-FFF2-40B4-BE49-F238E27FC236}">
                          <a16:creationId xmlns:a16="http://schemas.microsoft.com/office/drawing/2014/main" id="{70DA0DA0-B50B-43D6-B0BA-3759513772A2}"/>
                        </a:ext>
                      </a:extLst>
                    </p:cNvPr>
                    <p:cNvPicPr/>
                    <p:nvPr/>
                  </p:nvPicPr>
                  <p:blipFill>
                    <a:blip r:embed="rId40"/>
                    <a:stretch>
                      <a:fillRect/>
                    </a:stretch>
                  </p:blipFill>
                  <p:spPr>
                    <a:xfrm>
                      <a:off x="8353244" y="4510699"/>
                      <a:ext cx="14075"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D8BEEF0C-BC77-FF45-98BC-DC288DC24955}"/>
                        </a:ext>
                      </a:extLst>
                    </p14:cNvPr>
                    <p14:cNvContentPartPr/>
                    <p14:nvPr/>
                  </p14:nvContentPartPr>
                  <p14:xfrm>
                    <a:off x="3007711" y="4817018"/>
                    <a:ext cx="6203655" cy="669"/>
                  </p14:xfrm>
                </p:contentPart>
              </mc:Choice>
              <mc:Fallback xmlns="">
                <p:pic>
                  <p:nvPicPr>
                    <p:cNvPr id="33" name="Ink 32">
                      <a:extLst>
                        <a:ext uri="{FF2B5EF4-FFF2-40B4-BE49-F238E27FC236}">
                          <a16:creationId xmlns:a16="http://schemas.microsoft.com/office/drawing/2014/main" id="{D8BEEF0C-BC77-FF45-98BC-DC288DC24955}"/>
                        </a:ext>
                      </a:extLst>
                    </p:cNvPr>
                    <p:cNvPicPr/>
                    <p:nvPr/>
                  </p:nvPicPr>
                  <p:blipFill>
                    <a:blip r:embed="rId42"/>
                    <a:stretch>
                      <a:fillRect/>
                    </a:stretch>
                  </p:blipFill>
                  <p:spPr>
                    <a:xfrm>
                      <a:off x="3002995" y="4808990"/>
                      <a:ext cx="6213087"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CE6DBE6F-C156-8B4E-8B0F-A001352E760D}"/>
                        </a:ext>
                      </a:extLst>
                    </p14:cNvPr>
                    <p14:cNvContentPartPr/>
                    <p14:nvPr/>
                  </p14:nvContentPartPr>
                  <p14:xfrm>
                    <a:off x="3007712" y="4247718"/>
                    <a:ext cx="6203655" cy="669"/>
                  </p14:xfrm>
                </p:contentPart>
              </mc:Choice>
              <mc:Fallback xmlns="">
                <p:pic>
                  <p:nvPicPr>
                    <p:cNvPr id="34" name="Ink 33">
                      <a:extLst>
                        <a:ext uri="{FF2B5EF4-FFF2-40B4-BE49-F238E27FC236}">
                          <a16:creationId xmlns:a16="http://schemas.microsoft.com/office/drawing/2014/main" id="{CE6DBE6F-C156-8B4E-8B0F-A001352E760D}"/>
                        </a:ext>
                      </a:extLst>
                    </p:cNvPr>
                    <p:cNvPicPr/>
                    <p:nvPr/>
                  </p:nvPicPr>
                  <p:blipFill>
                    <a:blip r:embed="rId42"/>
                    <a:stretch>
                      <a:fillRect/>
                    </a:stretch>
                  </p:blipFill>
                  <p:spPr>
                    <a:xfrm>
                      <a:off x="3002996" y="4239690"/>
                      <a:ext cx="6213087"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49036803-A914-ED4C-A292-08985E192087}"/>
                        </a:ext>
                      </a:extLst>
                    </p14:cNvPr>
                    <p14:cNvContentPartPr/>
                    <p14:nvPr/>
                  </p14:nvContentPartPr>
                  <p14:xfrm>
                    <a:off x="4084302" y="3884873"/>
                    <a:ext cx="45719" cy="45719"/>
                  </p14:xfrm>
                </p:contentPart>
              </mc:Choice>
              <mc:Fallback xmlns="">
                <p:pic>
                  <p:nvPicPr>
                    <p:cNvPr id="35" name="Ink 34">
                      <a:extLst>
                        <a:ext uri="{FF2B5EF4-FFF2-40B4-BE49-F238E27FC236}">
                          <a16:creationId xmlns:a16="http://schemas.microsoft.com/office/drawing/2014/main" id="{49036803-A914-ED4C-A292-08985E192087}"/>
                        </a:ext>
                      </a:extLst>
                    </p:cNvPr>
                    <p:cNvPicPr/>
                    <p:nvPr/>
                  </p:nvPicPr>
                  <p:blipFill>
                    <a:blip r:embed="rId45"/>
                    <a:stretch>
                      <a:fillRect/>
                    </a:stretch>
                  </p:blipFill>
                  <p:spPr>
                    <a:xfrm>
                      <a:off x="-3916523" y="-4115952"/>
                      <a:ext cx="16001650" cy="16001650"/>
                    </a:xfrm>
                    <a:prstGeom prst="rect">
                      <a:avLst/>
                    </a:prstGeom>
                  </p:spPr>
                </p:pic>
              </mc:Fallback>
            </mc:AlternateContent>
            <p:sp>
              <p:nvSpPr>
                <p:cNvPr id="36" name="TextBox 35">
                  <a:extLst>
                    <a:ext uri="{FF2B5EF4-FFF2-40B4-BE49-F238E27FC236}">
                      <a16:creationId xmlns:a16="http://schemas.microsoft.com/office/drawing/2014/main" id="{B9FE6BA3-ED14-8548-AFAB-CC3F9FBD0188}"/>
                    </a:ext>
                  </a:extLst>
                </p:cNvPr>
                <p:cNvSpPr txBox="1"/>
                <p:nvPr/>
              </p:nvSpPr>
              <p:spPr>
                <a:xfrm>
                  <a:off x="8229052" y="5741409"/>
                  <a:ext cx="637343" cy="419780"/>
                </a:xfrm>
                <a:prstGeom prst="rect">
                  <a:avLst/>
                </a:prstGeom>
                <a:noFill/>
                <a:ln>
                  <a:solidFill>
                    <a:srgbClr val="D55E00"/>
                  </a:solidFill>
                </a:ln>
              </p:spPr>
              <p:txBody>
                <a:bodyPr wrap="square" rtlCol="0">
                  <a:spAutoFit/>
                </a:bodyPr>
                <a:lstStyle/>
                <a:p>
                  <a:pPr algn="ctr"/>
                  <a:r>
                    <a:rPr lang="en-US" b="1" dirty="0">
                      <a:solidFill>
                        <a:srgbClr val="D55E00"/>
                      </a:solidFill>
                    </a:rPr>
                    <a:t>F1</a:t>
                  </a:r>
                </a:p>
              </p:txBody>
            </p:sp>
            <p:sp>
              <p:nvSpPr>
                <p:cNvPr id="37" name="TextBox 36">
                  <a:extLst>
                    <a:ext uri="{FF2B5EF4-FFF2-40B4-BE49-F238E27FC236}">
                      <a16:creationId xmlns:a16="http://schemas.microsoft.com/office/drawing/2014/main" id="{2117AAE9-6B26-1B45-9CB8-AB9780AD3E70}"/>
                    </a:ext>
                  </a:extLst>
                </p:cNvPr>
                <p:cNvSpPr txBox="1"/>
                <p:nvPr/>
              </p:nvSpPr>
              <p:spPr>
                <a:xfrm>
                  <a:off x="8424711" y="2273696"/>
                  <a:ext cx="637343" cy="419780"/>
                </a:xfrm>
                <a:prstGeom prst="rect">
                  <a:avLst/>
                </a:prstGeom>
                <a:noFill/>
                <a:ln>
                  <a:solidFill>
                    <a:srgbClr val="D55E00"/>
                  </a:solidFill>
                </a:ln>
              </p:spPr>
              <p:txBody>
                <a:bodyPr wrap="square" rtlCol="0">
                  <a:spAutoFit/>
                </a:bodyPr>
                <a:lstStyle/>
                <a:p>
                  <a:pPr algn="ctr"/>
                  <a:r>
                    <a:rPr lang="en-US" b="1" dirty="0">
                      <a:solidFill>
                        <a:srgbClr val="D55E00"/>
                      </a:solidFill>
                    </a:rPr>
                    <a:t>F2</a:t>
                  </a:r>
                </a:p>
              </p:txBody>
            </p:sp>
            <p:sp>
              <p:nvSpPr>
                <p:cNvPr id="38" name="TextBox 37">
                  <a:extLst>
                    <a:ext uri="{FF2B5EF4-FFF2-40B4-BE49-F238E27FC236}">
                      <a16:creationId xmlns:a16="http://schemas.microsoft.com/office/drawing/2014/main" id="{AA768675-781D-5A4A-9CA5-59BB2C2E5E5C}"/>
                    </a:ext>
                  </a:extLst>
                </p:cNvPr>
                <p:cNvSpPr txBox="1"/>
                <p:nvPr/>
              </p:nvSpPr>
              <p:spPr>
                <a:xfrm>
                  <a:off x="9417023" y="4261971"/>
                  <a:ext cx="568002" cy="419780"/>
                </a:xfrm>
                <a:prstGeom prst="rect">
                  <a:avLst/>
                </a:prstGeom>
                <a:noFill/>
                <a:ln>
                  <a:solidFill>
                    <a:srgbClr val="009E73"/>
                  </a:solidFill>
                </a:ln>
              </p:spPr>
              <p:txBody>
                <a:bodyPr wrap="square" rtlCol="0">
                  <a:spAutoFit/>
                </a:bodyPr>
                <a:lstStyle/>
                <a:p>
                  <a:pPr algn="ctr"/>
                  <a:r>
                    <a:rPr lang="en-US" b="1" dirty="0">
                      <a:solidFill>
                        <a:srgbClr val="009E73"/>
                      </a:solidFill>
                    </a:rPr>
                    <a:t>F3</a:t>
                  </a:r>
                </a:p>
              </p:txBody>
            </p:sp>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291F713E-5830-2247-ACF5-03B4CA06AE34}"/>
                        </a:ext>
                      </a:extLst>
                    </p14:cNvPr>
                    <p14:cNvContentPartPr/>
                    <p14:nvPr/>
                  </p14:nvContentPartPr>
                  <p14:xfrm>
                    <a:off x="7812583" y="3356271"/>
                    <a:ext cx="45719" cy="45719"/>
                  </p14:xfrm>
                </p:contentPart>
              </mc:Choice>
              <mc:Fallback xmlns="">
                <p:pic>
                  <p:nvPicPr>
                    <p:cNvPr id="39" name="Ink 38">
                      <a:extLst>
                        <a:ext uri="{FF2B5EF4-FFF2-40B4-BE49-F238E27FC236}">
                          <a16:creationId xmlns:a16="http://schemas.microsoft.com/office/drawing/2014/main" id="{291F713E-5830-2247-ACF5-03B4CA06AE34}"/>
                        </a:ext>
                      </a:extLst>
                    </p:cNvPr>
                    <p:cNvPicPr/>
                    <p:nvPr/>
                  </p:nvPicPr>
                  <p:blipFill>
                    <a:blip r:embed="rId47"/>
                    <a:stretch>
                      <a:fillRect/>
                    </a:stretch>
                  </p:blipFill>
                  <p:spPr>
                    <a:xfrm>
                      <a:off x="-188242" y="-4644554"/>
                      <a:ext cx="16001650" cy="16001650"/>
                    </a:xfrm>
                    <a:prstGeom prst="rect">
                      <a:avLst/>
                    </a:prstGeom>
                  </p:spPr>
                </p:pic>
              </mc:Fallback>
            </mc:AlternateContent>
          </p:grpSp>
        </p:grpSp>
        <p:sp>
          <p:nvSpPr>
            <p:cNvPr id="3" name="Rectangular Callout 2">
              <a:extLst>
                <a:ext uri="{FF2B5EF4-FFF2-40B4-BE49-F238E27FC236}">
                  <a16:creationId xmlns:a16="http://schemas.microsoft.com/office/drawing/2014/main" id="{6E99ACBC-3799-0D42-8906-5535F6DE786F}"/>
                </a:ext>
              </a:extLst>
            </p:cNvPr>
            <p:cNvSpPr/>
            <p:nvPr/>
          </p:nvSpPr>
          <p:spPr>
            <a:xfrm>
              <a:off x="1403020" y="3552248"/>
              <a:ext cx="1427018" cy="1156601"/>
            </a:xfrm>
            <a:prstGeom prst="wedgeRectCallout">
              <a:avLst>
                <a:gd name="adj1" fmla="val 121886"/>
                <a:gd name="adj2" fmla="val -12966"/>
              </a:avLst>
            </a:prstGeom>
            <a:solidFill>
              <a:srgbClr val="009E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Low variance</a:t>
              </a:r>
            </a:p>
          </p:txBody>
        </p:sp>
        <p:sp>
          <p:nvSpPr>
            <p:cNvPr id="40" name="Rectangular Callout 39">
              <a:extLst>
                <a:ext uri="{FF2B5EF4-FFF2-40B4-BE49-F238E27FC236}">
                  <a16:creationId xmlns:a16="http://schemas.microsoft.com/office/drawing/2014/main" id="{97BA8063-B04F-0646-B49A-8C317DAC018F}"/>
                </a:ext>
              </a:extLst>
            </p:cNvPr>
            <p:cNvSpPr/>
            <p:nvPr/>
          </p:nvSpPr>
          <p:spPr>
            <a:xfrm>
              <a:off x="1403020" y="5241917"/>
              <a:ext cx="1427018" cy="1156601"/>
            </a:xfrm>
            <a:prstGeom prst="wedgeRectCallout">
              <a:avLst>
                <a:gd name="adj1" fmla="val 138391"/>
                <a:gd name="adj2" fmla="val -41715"/>
              </a:avLst>
            </a:prstGeom>
            <a:solidFill>
              <a:srgbClr val="D55E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High variance</a:t>
              </a:r>
            </a:p>
          </p:txBody>
        </p:sp>
        <p:sp>
          <p:nvSpPr>
            <p:cNvPr id="41" name="Rectangular Callout 40">
              <a:extLst>
                <a:ext uri="{FF2B5EF4-FFF2-40B4-BE49-F238E27FC236}">
                  <a16:creationId xmlns:a16="http://schemas.microsoft.com/office/drawing/2014/main" id="{9405E44C-015E-A645-A636-91EA655F69EE}"/>
                </a:ext>
              </a:extLst>
            </p:cNvPr>
            <p:cNvSpPr/>
            <p:nvPr/>
          </p:nvSpPr>
          <p:spPr>
            <a:xfrm>
              <a:off x="1366321" y="1862580"/>
              <a:ext cx="1427018" cy="1156601"/>
            </a:xfrm>
            <a:prstGeom prst="wedgeRectCallout">
              <a:avLst>
                <a:gd name="adj1" fmla="val 160721"/>
                <a:gd name="adj2" fmla="val 39740"/>
              </a:avLst>
            </a:prstGeom>
            <a:solidFill>
              <a:srgbClr val="D55E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High variance</a:t>
              </a:r>
            </a:p>
          </p:txBody>
        </p:sp>
        <p:pic>
          <p:nvPicPr>
            <p:cNvPr id="43" name="Graphic 42" descr="Checkmark">
              <a:extLst>
                <a:ext uri="{FF2B5EF4-FFF2-40B4-BE49-F238E27FC236}">
                  <a16:creationId xmlns:a16="http://schemas.microsoft.com/office/drawing/2014/main" id="{42BAD1CF-61A6-D142-8C74-439B4F445CD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886078" y="3401646"/>
              <a:ext cx="914400" cy="914400"/>
            </a:xfrm>
            <a:prstGeom prst="rect">
              <a:avLst/>
            </a:prstGeom>
          </p:spPr>
        </p:pic>
        <p:pic>
          <p:nvPicPr>
            <p:cNvPr id="45" name="Graphic 44" descr="Close">
              <a:extLst>
                <a:ext uri="{FF2B5EF4-FFF2-40B4-BE49-F238E27FC236}">
                  <a16:creationId xmlns:a16="http://schemas.microsoft.com/office/drawing/2014/main" id="{85EEF73C-5E77-0D48-ACD6-ECBD1288D6F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80844" y="1724115"/>
              <a:ext cx="914400" cy="914400"/>
            </a:xfrm>
            <a:prstGeom prst="rect">
              <a:avLst/>
            </a:prstGeom>
          </p:spPr>
        </p:pic>
        <p:pic>
          <p:nvPicPr>
            <p:cNvPr id="46" name="Graphic 45" descr="Close">
              <a:extLst>
                <a:ext uri="{FF2B5EF4-FFF2-40B4-BE49-F238E27FC236}">
                  <a16:creationId xmlns:a16="http://schemas.microsoft.com/office/drawing/2014/main" id="{12C67735-35D0-B246-81BC-4E3E1C23DDA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80844" y="4708849"/>
              <a:ext cx="914400" cy="914400"/>
            </a:xfrm>
            <a:prstGeom prst="rect">
              <a:avLst/>
            </a:prstGeom>
          </p:spPr>
        </p:pic>
      </p:grpSp>
    </p:spTree>
    <p:extLst>
      <p:ext uri="{BB962C8B-B14F-4D97-AF65-F5344CB8AC3E}">
        <p14:creationId xmlns:p14="http://schemas.microsoft.com/office/powerpoint/2010/main" val="22958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2605FC-C8D7-814B-8D6D-099F577AB9ED}"/>
              </a:ext>
            </a:extLst>
          </p:cNvPr>
          <p:cNvSpPr>
            <a:spLocks noGrp="1"/>
          </p:cNvSpPr>
          <p:nvPr>
            <p:ph type="body" sz="quarter" idx="13"/>
          </p:nvPr>
        </p:nvSpPr>
        <p:spPr/>
        <p:txBody>
          <a:bodyPr/>
          <a:lstStyle/>
          <a:p>
            <a:r>
              <a:rPr lang="en-US" dirty="0"/>
              <a:t>Projections with small mutual correlation</a:t>
            </a:r>
          </a:p>
        </p:txBody>
      </p:sp>
      <p:pic>
        <p:nvPicPr>
          <p:cNvPr id="6" name="Picture 5" descr="Chart, line chart&#10;&#10;Description automatically generated">
            <a:extLst>
              <a:ext uri="{FF2B5EF4-FFF2-40B4-BE49-F238E27FC236}">
                <a16:creationId xmlns:a16="http://schemas.microsoft.com/office/drawing/2014/main" id="{BC9A4B0C-F66A-B945-A7F2-D2890DD7DCD4}"/>
              </a:ext>
            </a:extLst>
          </p:cNvPr>
          <p:cNvPicPr>
            <a:picLocks noChangeAspect="1"/>
          </p:cNvPicPr>
          <p:nvPr/>
        </p:nvPicPr>
        <p:blipFill>
          <a:blip r:embed="rId3"/>
          <a:stretch>
            <a:fillRect/>
          </a:stretch>
        </p:blipFill>
        <p:spPr>
          <a:xfrm>
            <a:off x="1578022" y="1638584"/>
            <a:ext cx="9032081" cy="4167009"/>
          </a:xfrm>
          <a:prstGeom prst="rect">
            <a:avLst/>
          </a:prstGeom>
        </p:spPr>
      </p:pic>
      <p:pic>
        <p:nvPicPr>
          <p:cNvPr id="7" name="Graphic 32" descr="Thumbs up sign">
            <a:extLst>
              <a:ext uri="{FF2B5EF4-FFF2-40B4-BE49-F238E27FC236}">
                <a16:creationId xmlns:a16="http://schemas.microsoft.com/office/drawing/2014/main" id="{FE490735-8615-A94D-907A-843EF5E550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3205" y="3200346"/>
            <a:ext cx="1024552" cy="989223"/>
          </a:xfrm>
          <a:prstGeom prst="rect">
            <a:avLst/>
          </a:prstGeom>
        </p:spPr>
      </p:pic>
      <p:pic>
        <p:nvPicPr>
          <p:cNvPr id="8" name="Graphic 7" descr="Thumbs up sign">
            <a:extLst>
              <a:ext uri="{FF2B5EF4-FFF2-40B4-BE49-F238E27FC236}">
                <a16:creationId xmlns:a16="http://schemas.microsoft.com/office/drawing/2014/main" id="{81687CBC-C471-A14D-967C-5A96DC7FB0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80000">
            <a:off x="587657" y="3345399"/>
            <a:ext cx="1018352" cy="1008560"/>
          </a:xfrm>
          <a:prstGeom prst="rect">
            <a:avLst/>
          </a:prstGeom>
        </p:spPr>
      </p:pic>
    </p:spTree>
    <p:extLst>
      <p:ext uri="{BB962C8B-B14F-4D97-AF65-F5344CB8AC3E}">
        <p14:creationId xmlns:p14="http://schemas.microsoft.com/office/powerpoint/2010/main" val="3380084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5F18C-911E-5647-A582-CDEEB48BDEB5}"/>
              </a:ext>
            </a:extLst>
          </p:cNvPr>
          <p:cNvSpPr>
            <a:spLocks noGrp="1"/>
          </p:cNvSpPr>
          <p:nvPr>
            <p:ph sz="quarter" idx="11"/>
          </p:nvPr>
        </p:nvSpPr>
        <p:spPr>
          <a:xfrm>
            <a:off x="368753" y="2038350"/>
            <a:ext cx="11047391" cy="3909720"/>
          </a:xfrm>
        </p:spPr>
        <p:txBody>
          <a:bodyPr wrap="square"/>
          <a:lstStyle/>
          <a:p>
            <a:r>
              <a:rPr lang="en-US" sz="3200" dirty="0"/>
              <a:t>Small mutual correlations</a:t>
            </a:r>
          </a:p>
          <a:p>
            <a:pPr marL="914400" lvl="1" indent="-457200"/>
            <a:r>
              <a:rPr lang="en-US" sz="2600" dirty="0"/>
              <a:t>Why? PCA generates </a:t>
            </a:r>
            <a:r>
              <a:rPr lang="en-US" sz="2600" b="1" dirty="0">
                <a:solidFill>
                  <a:srgbClr val="D55E00"/>
                </a:solidFill>
              </a:rPr>
              <a:t>orthogonal</a:t>
            </a:r>
            <a:r>
              <a:rPr lang="en-US" sz="2600" dirty="0"/>
              <a:t> projections</a:t>
            </a:r>
          </a:p>
          <a:p>
            <a:r>
              <a:rPr lang="en-US" sz="3200" dirty="0"/>
              <a:t>Low-variance</a:t>
            </a:r>
          </a:p>
          <a:p>
            <a:pPr marL="914400" lvl="1" indent="-457200"/>
            <a:r>
              <a:rPr lang="en-US" sz="2600" dirty="0"/>
              <a:t>Weigh </a:t>
            </a:r>
            <a:r>
              <a:rPr lang="en-US" sz="2600" b="1" dirty="0">
                <a:solidFill>
                  <a:srgbClr val="009E73"/>
                </a:solidFill>
              </a:rPr>
              <a:t>low</a:t>
            </a:r>
            <a:r>
              <a:rPr lang="en-US" sz="2600" dirty="0"/>
              <a:t> variance </a:t>
            </a:r>
            <a:r>
              <a:rPr lang="en-US" sz="2600" b="1" dirty="0">
                <a:solidFill>
                  <a:srgbClr val="009E73"/>
                </a:solidFill>
              </a:rPr>
              <a:t>more</a:t>
            </a:r>
            <a:r>
              <a:rPr lang="en-US" sz="2600" dirty="0"/>
              <a:t> </a:t>
            </a:r>
          </a:p>
          <a:p>
            <a:pPr marL="914400" lvl="1" indent="-457200"/>
            <a:r>
              <a:rPr lang="en-US" sz="2600" dirty="0"/>
              <a:t>Weigh </a:t>
            </a:r>
            <a:r>
              <a:rPr lang="en-US" sz="2600" b="1" dirty="0">
                <a:solidFill>
                  <a:srgbClr val="D55E00"/>
                </a:solidFill>
              </a:rPr>
              <a:t>high</a:t>
            </a:r>
            <a:r>
              <a:rPr lang="en-US" sz="2600" dirty="0"/>
              <a:t> variance </a:t>
            </a:r>
            <a:r>
              <a:rPr lang="en-US" sz="2600" b="1" dirty="0">
                <a:solidFill>
                  <a:srgbClr val="D55E00"/>
                </a:solidFill>
              </a:rPr>
              <a:t>less</a:t>
            </a:r>
          </a:p>
          <a:p>
            <a:pPr marL="1371600" lvl="2" indent="-457200"/>
            <a:endParaRPr lang="en-US" sz="2400" dirty="0"/>
          </a:p>
          <a:p>
            <a:pPr marL="1371600" lvl="2" indent="-457200"/>
            <a:endParaRPr lang="en-US" sz="2400" dirty="0"/>
          </a:p>
          <a:p>
            <a:endParaRPr lang="en-US" sz="2000" dirty="0"/>
          </a:p>
        </p:txBody>
      </p:sp>
      <p:sp>
        <p:nvSpPr>
          <p:cNvPr id="4" name="Text Placeholder 3">
            <a:extLst>
              <a:ext uri="{FF2B5EF4-FFF2-40B4-BE49-F238E27FC236}">
                <a16:creationId xmlns:a16="http://schemas.microsoft.com/office/drawing/2014/main" id="{62600691-559A-FB4B-A1BF-F617C9F3D565}"/>
              </a:ext>
            </a:extLst>
          </p:cNvPr>
          <p:cNvSpPr>
            <a:spLocks noGrp="1"/>
          </p:cNvSpPr>
          <p:nvPr>
            <p:ph type="body" sz="quarter" idx="13"/>
          </p:nvPr>
        </p:nvSpPr>
        <p:spPr>
          <a:xfrm>
            <a:off x="570368" y="571501"/>
            <a:ext cx="11047391" cy="473538"/>
          </a:xfrm>
        </p:spPr>
        <p:txBody>
          <a:bodyPr>
            <a:normAutofit/>
          </a:bodyPr>
          <a:lstStyle/>
          <a:p>
            <a:r>
              <a:rPr lang="en-US" sz="2800" dirty="0"/>
              <a:t>Discovering projections: Principal Component Analysis (PCA)</a:t>
            </a:r>
          </a:p>
        </p:txBody>
      </p:sp>
      <p:pic>
        <p:nvPicPr>
          <p:cNvPr id="6" name="Picture 5" descr="Chart&#10;&#10;Description automatically generated">
            <a:extLst>
              <a:ext uri="{FF2B5EF4-FFF2-40B4-BE49-F238E27FC236}">
                <a16:creationId xmlns:a16="http://schemas.microsoft.com/office/drawing/2014/main" id="{FB167721-1149-9A41-9B99-BAC5BFE4CD5A}"/>
              </a:ext>
            </a:extLst>
          </p:cNvPr>
          <p:cNvPicPr>
            <a:picLocks noChangeAspect="1"/>
          </p:cNvPicPr>
          <p:nvPr/>
        </p:nvPicPr>
        <p:blipFill rotWithShape="1">
          <a:blip r:embed="rId3"/>
          <a:srcRect l="25498"/>
          <a:stretch/>
        </p:blipFill>
        <p:spPr>
          <a:xfrm>
            <a:off x="5733920" y="4010406"/>
            <a:ext cx="6218156" cy="1802556"/>
          </a:xfrm>
          <a:prstGeom prst="rect">
            <a:avLst/>
          </a:prstGeom>
        </p:spPr>
      </p:pic>
      <p:sp>
        <p:nvSpPr>
          <p:cNvPr id="5" name="Right Triangle 4">
            <a:extLst>
              <a:ext uri="{FF2B5EF4-FFF2-40B4-BE49-F238E27FC236}">
                <a16:creationId xmlns:a16="http://schemas.microsoft.com/office/drawing/2014/main" id="{2F550E6D-467B-474C-BDAB-E4A013F42765}"/>
              </a:ext>
            </a:extLst>
          </p:cNvPr>
          <p:cNvSpPr/>
          <p:nvPr/>
        </p:nvSpPr>
        <p:spPr>
          <a:xfrm flipH="1">
            <a:off x="6096000" y="3745226"/>
            <a:ext cx="5245674" cy="143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a:extLst>
              <a:ext uri="{FF2B5EF4-FFF2-40B4-BE49-F238E27FC236}">
                <a16:creationId xmlns:a16="http://schemas.microsoft.com/office/drawing/2014/main" id="{991E3729-1C83-4843-A72C-0C1A3B49099A}"/>
              </a:ext>
            </a:extLst>
          </p:cNvPr>
          <p:cNvSpPr/>
          <p:nvPr/>
        </p:nvSpPr>
        <p:spPr>
          <a:xfrm>
            <a:off x="9989126" y="2618509"/>
            <a:ext cx="1427018" cy="546558"/>
          </a:xfrm>
          <a:prstGeom prst="wedgeRectCallout">
            <a:avLst>
              <a:gd name="adj1" fmla="val -49716"/>
              <a:gd name="adj2" fmla="val 127595"/>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weight</a:t>
            </a:r>
          </a:p>
        </p:txBody>
      </p:sp>
    </p:spTree>
    <p:extLst>
      <p:ext uri="{BB962C8B-B14F-4D97-AF65-F5344CB8AC3E}">
        <p14:creationId xmlns:p14="http://schemas.microsoft.com/office/powerpoint/2010/main" val="178476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48BA20-11E7-6C4D-A0FE-FB8F588B04A0}"/>
              </a:ext>
            </a:extLst>
          </p:cNvPr>
          <p:cNvSpPr>
            <a:spLocks noGrp="1"/>
          </p:cNvSpPr>
          <p:nvPr>
            <p:ph sz="quarter" idx="11"/>
          </p:nvPr>
        </p:nvSpPr>
        <p:spPr/>
        <p:txBody>
          <a:bodyPr wrap="square"/>
          <a:lstStyle/>
          <a:p>
            <a:r>
              <a:rPr lang="en-US" sz="3600" dirty="0"/>
              <a:t>Trusted Machine Learning</a:t>
            </a:r>
          </a:p>
          <a:p>
            <a:pPr marL="0" indent="0">
              <a:buNone/>
            </a:pPr>
            <a:endParaRPr lang="en-US" sz="3600" dirty="0"/>
          </a:p>
          <a:p>
            <a:pPr marL="0" indent="0">
              <a:buNone/>
            </a:pPr>
            <a:endParaRPr lang="en-US" sz="3600" dirty="0"/>
          </a:p>
          <a:p>
            <a:pPr marL="0" indent="0">
              <a:buNone/>
            </a:pPr>
            <a:endParaRPr lang="en-US" sz="3600" dirty="0"/>
          </a:p>
          <a:p>
            <a:r>
              <a:rPr lang="en-US" sz="3600" dirty="0"/>
              <a:t>Data-drift</a:t>
            </a:r>
          </a:p>
          <a:p>
            <a:pPr marL="0" indent="0">
              <a:buNone/>
            </a:pPr>
            <a:endParaRPr lang="en-US" sz="3600" dirty="0"/>
          </a:p>
        </p:txBody>
      </p:sp>
      <p:sp>
        <p:nvSpPr>
          <p:cNvPr id="4" name="Text Placeholder 3">
            <a:extLst>
              <a:ext uri="{FF2B5EF4-FFF2-40B4-BE49-F238E27FC236}">
                <a16:creationId xmlns:a16="http://schemas.microsoft.com/office/drawing/2014/main" id="{9F4F7640-5C7D-0442-8E7B-704A8ECDA225}"/>
              </a:ext>
            </a:extLst>
          </p:cNvPr>
          <p:cNvSpPr>
            <a:spLocks noGrp="1"/>
          </p:cNvSpPr>
          <p:nvPr>
            <p:ph type="body" sz="quarter" idx="13"/>
          </p:nvPr>
        </p:nvSpPr>
        <p:spPr/>
        <p:txBody>
          <a:bodyPr/>
          <a:lstStyle/>
          <a:p>
            <a:r>
              <a:rPr lang="en-US" dirty="0"/>
              <a:t>Experimental results: two applications</a:t>
            </a:r>
          </a:p>
        </p:txBody>
      </p:sp>
      <p:sp>
        <p:nvSpPr>
          <p:cNvPr id="5" name="Content Placeholder 2">
            <a:extLst>
              <a:ext uri="{FF2B5EF4-FFF2-40B4-BE49-F238E27FC236}">
                <a16:creationId xmlns:a16="http://schemas.microsoft.com/office/drawing/2014/main" id="{0E2F45CB-E3DD-174E-BDEC-3878AA5F270F}"/>
              </a:ext>
            </a:extLst>
          </p:cNvPr>
          <p:cNvSpPr txBox="1">
            <a:spLocks/>
          </p:cNvSpPr>
          <p:nvPr/>
        </p:nvSpPr>
        <p:spPr>
          <a:xfrm>
            <a:off x="1241483" y="2177071"/>
            <a:ext cx="9705160" cy="1290029"/>
          </a:xfrm>
          <a:prstGeom prst="rect">
            <a:avLst/>
          </a:prstGeom>
          <a:solidFill>
            <a:schemeClr val="bg1">
              <a:lumMod val="85000"/>
            </a:schemeClr>
          </a:solidFill>
        </p:spPr>
        <p:txBody>
          <a:bodyPr vert="horz" wrap="square" lIns="365760" tIns="0" rIns="365760" bIns="45720" rtlCol="0" anchor="ct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b="0" i="0" kern="1200" cap="none"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00000"/>
              </a:lnSpc>
              <a:spcBef>
                <a:spcPts val="600"/>
              </a:spcBef>
              <a:buFont typeface="Arial" panose="020B0604020202020204" pitchFamily="34" charset="0"/>
              <a:buChar char="•"/>
              <a:defRPr sz="1600"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Is there a relationship between </a:t>
            </a:r>
            <a:r>
              <a:rPr lang="en-US" sz="3600" dirty="0">
                <a:solidFill>
                  <a:srgbClr val="D55E00"/>
                </a:solidFill>
              </a:rPr>
              <a:t>CC violation </a:t>
            </a:r>
            <a:r>
              <a:rPr lang="en-US" sz="3600" dirty="0"/>
              <a:t>and the ML model’s </a:t>
            </a:r>
            <a:r>
              <a:rPr lang="en-US" sz="3600" dirty="0">
                <a:solidFill>
                  <a:srgbClr val="D55E00"/>
                </a:solidFill>
              </a:rPr>
              <a:t>prediction accuracy</a:t>
            </a:r>
            <a:r>
              <a:rPr lang="en-US" sz="3600" dirty="0"/>
              <a:t>?</a:t>
            </a:r>
          </a:p>
        </p:txBody>
      </p:sp>
      <p:sp>
        <p:nvSpPr>
          <p:cNvPr id="6" name="Content Placeholder 2">
            <a:extLst>
              <a:ext uri="{FF2B5EF4-FFF2-40B4-BE49-F238E27FC236}">
                <a16:creationId xmlns:a16="http://schemas.microsoft.com/office/drawing/2014/main" id="{1BB61654-DE3F-5C4E-AE14-2B1946936051}"/>
              </a:ext>
            </a:extLst>
          </p:cNvPr>
          <p:cNvSpPr txBox="1">
            <a:spLocks/>
          </p:cNvSpPr>
          <p:nvPr/>
        </p:nvSpPr>
        <p:spPr>
          <a:xfrm>
            <a:off x="1241483" y="4927596"/>
            <a:ext cx="9705160" cy="812078"/>
          </a:xfrm>
          <a:prstGeom prst="rect">
            <a:avLst/>
          </a:prstGeom>
          <a:solidFill>
            <a:schemeClr val="bg1">
              <a:lumMod val="85000"/>
            </a:schemeClr>
          </a:solidFill>
        </p:spPr>
        <p:txBody>
          <a:bodyPr vert="horz" wrap="square" lIns="365760" tIns="0" rIns="365760" bIns="45720" rtlCol="0" anchor="ct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b="0" i="0" kern="1200" cap="none"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00000"/>
              </a:lnSpc>
              <a:spcBef>
                <a:spcPts val="600"/>
              </a:spcBef>
              <a:buFont typeface="Arial" panose="020B0604020202020204" pitchFamily="34" charset="0"/>
              <a:buChar char="•"/>
              <a:defRPr sz="1600"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Can CCs be used to </a:t>
            </a:r>
            <a:r>
              <a:rPr lang="en-US" sz="3600" dirty="0">
                <a:solidFill>
                  <a:srgbClr val="D55E00"/>
                </a:solidFill>
              </a:rPr>
              <a:t>quantify data drift</a:t>
            </a:r>
            <a:r>
              <a:rPr lang="en-US" sz="3600" dirty="0"/>
              <a:t>?</a:t>
            </a:r>
          </a:p>
        </p:txBody>
      </p:sp>
    </p:spTree>
    <p:extLst>
      <p:ext uri="{BB962C8B-B14F-4D97-AF65-F5344CB8AC3E}">
        <p14:creationId xmlns:p14="http://schemas.microsoft.com/office/powerpoint/2010/main" val="3502301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5D2B02-D649-E643-9081-3D7DB52FE094}"/>
              </a:ext>
            </a:extLst>
          </p:cNvPr>
          <p:cNvSpPr>
            <a:spLocks noGrp="1"/>
          </p:cNvSpPr>
          <p:nvPr>
            <p:ph type="body" sz="quarter" idx="13"/>
          </p:nvPr>
        </p:nvSpPr>
        <p:spPr/>
        <p:txBody>
          <a:bodyPr/>
          <a:lstStyle/>
          <a:p>
            <a:r>
              <a:rPr lang="en-US" dirty="0"/>
              <a:t>To trust or not to trust?</a:t>
            </a:r>
          </a:p>
        </p:txBody>
      </p:sp>
      <p:grpSp>
        <p:nvGrpSpPr>
          <p:cNvPr id="6" name="Group 5">
            <a:extLst>
              <a:ext uri="{FF2B5EF4-FFF2-40B4-BE49-F238E27FC236}">
                <a16:creationId xmlns:a16="http://schemas.microsoft.com/office/drawing/2014/main" id="{D0DA56B2-25C4-CB48-A7CA-730BC3B75339}"/>
              </a:ext>
            </a:extLst>
          </p:cNvPr>
          <p:cNvGrpSpPr/>
          <p:nvPr/>
        </p:nvGrpSpPr>
        <p:grpSpPr>
          <a:xfrm>
            <a:off x="1628386" y="1689356"/>
            <a:ext cx="8935226" cy="3655530"/>
            <a:chOff x="701918" y="1996205"/>
            <a:chExt cx="9314279" cy="3147197"/>
          </a:xfrm>
        </p:grpSpPr>
        <p:pic>
          <p:nvPicPr>
            <p:cNvPr id="7" name="Picture 6">
              <a:extLst>
                <a:ext uri="{FF2B5EF4-FFF2-40B4-BE49-F238E27FC236}">
                  <a16:creationId xmlns:a16="http://schemas.microsoft.com/office/drawing/2014/main" id="{78B97C5F-AE94-F14E-9A52-6B0BCA1A91A8}"/>
                </a:ext>
              </a:extLst>
            </p:cNvPr>
            <p:cNvPicPr>
              <a:picLocks noChangeAspect="1"/>
            </p:cNvPicPr>
            <p:nvPr/>
          </p:nvPicPr>
          <p:blipFill>
            <a:blip r:embed="rId3"/>
            <a:stretch>
              <a:fillRect/>
            </a:stretch>
          </p:blipFill>
          <p:spPr>
            <a:xfrm>
              <a:off x="701919" y="1996205"/>
              <a:ext cx="9314278" cy="1153297"/>
            </a:xfrm>
            <a:prstGeom prst="rect">
              <a:avLst/>
            </a:prstGeom>
          </p:spPr>
        </p:pic>
        <p:pic>
          <p:nvPicPr>
            <p:cNvPr id="8" name="Picture 7">
              <a:extLst>
                <a:ext uri="{FF2B5EF4-FFF2-40B4-BE49-F238E27FC236}">
                  <a16:creationId xmlns:a16="http://schemas.microsoft.com/office/drawing/2014/main" id="{6FDC4F11-D5AA-C94B-B83A-40371991A17E}"/>
                </a:ext>
              </a:extLst>
            </p:cNvPr>
            <p:cNvPicPr>
              <a:picLocks noChangeAspect="1"/>
            </p:cNvPicPr>
            <p:nvPr/>
          </p:nvPicPr>
          <p:blipFill>
            <a:blip r:embed="rId4"/>
            <a:stretch>
              <a:fillRect/>
            </a:stretch>
          </p:blipFill>
          <p:spPr>
            <a:xfrm>
              <a:off x="701918" y="3149502"/>
              <a:ext cx="9314278" cy="1993900"/>
            </a:xfrm>
            <a:prstGeom prst="rect">
              <a:avLst/>
            </a:prstGeom>
          </p:spPr>
        </p:pic>
      </p:grpSp>
    </p:spTree>
    <p:extLst>
      <p:ext uri="{BB962C8B-B14F-4D97-AF65-F5344CB8AC3E}">
        <p14:creationId xmlns:p14="http://schemas.microsoft.com/office/powerpoint/2010/main" val="819817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2E7924-F3DF-704B-AF84-20CFE316E930}"/>
              </a:ext>
            </a:extLst>
          </p:cNvPr>
          <p:cNvSpPr>
            <a:spLocks noGrp="1"/>
          </p:cNvSpPr>
          <p:nvPr>
            <p:ph type="body" sz="quarter" idx="13"/>
          </p:nvPr>
        </p:nvSpPr>
        <p:spPr/>
        <p:txBody>
          <a:bodyPr/>
          <a:lstStyle/>
          <a:p>
            <a:r>
              <a:rPr lang="en-US" dirty="0"/>
              <a:t>Trusted machine learning: airlines dataset</a:t>
            </a:r>
          </a:p>
        </p:txBody>
      </p:sp>
      <p:pic>
        <p:nvPicPr>
          <p:cNvPr id="6" name="Content Placeholder 17">
            <a:extLst>
              <a:ext uri="{FF2B5EF4-FFF2-40B4-BE49-F238E27FC236}">
                <a16:creationId xmlns:a16="http://schemas.microsoft.com/office/drawing/2014/main" id="{809BCDA3-BA63-CD4C-9328-F9BA8F9AA218}"/>
              </a:ext>
            </a:extLst>
          </p:cNvPr>
          <p:cNvPicPr>
            <a:picLocks noChangeAspect="1"/>
          </p:cNvPicPr>
          <p:nvPr/>
        </p:nvPicPr>
        <p:blipFill>
          <a:blip r:embed="rId3"/>
          <a:stretch>
            <a:fillRect/>
          </a:stretch>
        </p:blipFill>
        <p:spPr>
          <a:xfrm>
            <a:off x="2819188" y="3501441"/>
            <a:ext cx="6549750" cy="2785059"/>
          </a:xfrm>
          <a:prstGeom prst="rect">
            <a:avLst/>
          </a:prstGeom>
        </p:spPr>
      </p:pic>
      <p:pic>
        <p:nvPicPr>
          <p:cNvPr id="8" name="Picture 7" descr="Table&#10;&#10;Description automatically generated">
            <a:extLst>
              <a:ext uri="{FF2B5EF4-FFF2-40B4-BE49-F238E27FC236}">
                <a16:creationId xmlns:a16="http://schemas.microsoft.com/office/drawing/2014/main" id="{C92011C4-DB85-A74F-8C46-63333CBA3D8F}"/>
              </a:ext>
            </a:extLst>
          </p:cNvPr>
          <p:cNvPicPr>
            <a:picLocks noChangeAspect="1"/>
          </p:cNvPicPr>
          <p:nvPr/>
        </p:nvPicPr>
        <p:blipFill>
          <a:blip r:embed="rId4"/>
          <a:stretch>
            <a:fillRect/>
          </a:stretch>
        </p:blipFill>
        <p:spPr>
          <a:xfrm>
            <a:off x="2820889" y="1722474"/>
            <a:ext cx="6548050" cy="1679944"/>
          </a:xfrm>
          <a:prstGeom prst="rect">
            <a:avLst/>
          </a:prstGeom>
        </p:spPr>
      </p:pic>
    </p:spTree>
    <p:extLst>
      <p:ext uri="{BB962C8B-B14F-4D97-AF65-F5344CB8AC3E}">
        <p14:creationId xmlns:p14="http://schemas.microsoft.com/office/powerpoint/2010/main" val="1862591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968314-4D2E-C14F-B728-0C0E68CF54DE}"/>
              </a:ext>
            </a:extLst>
          </p:cNvPr>
          <p:cNvSpPr>
            <a:spLocks noGrp="1"/>
          </p:cNvSpPr>
          <p:nvPr>
            <p:ph type="body" sz="quarter" idx="13"/>
          </p:nvPr>
        </p:nvSpPr>
        <p:spPr/>
        <p:txBody>
          <a:bodyPr/>
          <a:lstStyle/>
          <a:p>
            <a:r>
              <a:rPr lang="en-US" dirty="0"/>
              <a:t>Data drift: EVL benchmark (1/3)</a:t>
            </a:r>
          </a:p>
        </p:txBody>
      </p:sp>
      <p:pic>
        <p:nvPicPr>
          <p:cNvPr id="5" name="1CDT.mp4">
            <a:hlinkClick r:id="" action="ppaction://media"/>
            <a:extLst>
              <a:ext uri="{FF2B5EF4-FFF2-40B4-BE49-F238E27FC236}">
                <a16:creationId xmlns:a16="http://schemas.microsoft.com/office/drawing/2014/main" id="{2CBFBD30-1668-3046-B372-5453DD7F21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2487616"/>
            <a:ext cx="4787096" cy="3589994"/>
          </a:xfrm>
          <a:prstGeom prst="rect">
            <a:avLst/>
          </a:prstGeom>
        </p:spPr>
      </p:pic>
      <p:pic>
        <p:nvPicPr>
          <p:cNvPr id="6" name="Picture 5">
            <a:extLst>
              <a:ext uri="{FF2B5EF4-FFF2-40B4-BE49-F238E27FC236}">
                <a16:creationId xmlns:a16="http://schemas.microsoft.com/office/drawing/2014/main" id="{E9F067CA-0E20-374C-A0C4-9C21B360EF91}"/>
              </a:ext>
            </a:extLst>
          </p:cNvPr>
          <p:cNvPicPr>
            <a:picLocks noChangeAspect="1"/>
          </p:cNvPicPr>
          <p:nvPr/>
        </p:nvPicPr>
        <p:blipFill rotWithShape="1">
          <a:blip r:embed="rId6"/>
          <a:srcRect l="2805"/>
          <a:stretch/>
        </p:blipFill>
        <p:spPr>
          <a:xfrm>
            <a:off x="6094063" y="2707108"/>
            <a:ext cx="4816937" cy="3151010"/>
          </a:xfrm>
          <a:prstGeom prst="rect">
            <a:avLst/>
          </a:prstGeom>
        </p:spPr>
      </p:pic>
      <p:pic>
        <p:nvPicPr>
          <p:cNvPr id="9" name="Picture 8">
            <a:extLst>
              <a:ext uri="{FF2B5EF4-FFF2-40B4-BE49-F238E27FC236}">
                <a16:creationId xmlns:a16="http://schemas.microsoft.com/office/drawing/2014/main" id="{0D56385F-9B02-D449-BA41-FF219278A1CA}"/>
              </a:ext>
            </a:extLst>
          </p:cNvPr>
          <p:cNvPicPr>
            <a:picLocks noChangeAspect="1"/>
          </p:cNvPicPr>
          <p:nvPr/>
        </p:nvPicPr>
        <p:blipFill>
          <a:blip r:embed="rId7"/>
          <a:stretch>
            <a:fillRect/>
          </a:stretch>
        </p:blipFill>
        <p:spPr>
          <a:xfrm>
            <a:off x="810267" y="1393841"/>
            <a:ext cx="10249786" cy="695594"/>
          </a:xfrm>
          <a:prstGeom prst="rect">
            <a:avLst/>
          </a:prstGeom>
        </p:spPr>
      </p:pic>
    </p:spTree>
    <p:extLst>
      <p:ext uri="{BB962C8B-B14F-4D97-AF65-F5344CB8AC3E}">
        <p14:creationId xmlns:p14="http://schemas.microsoft.com/office/powerpoint/2010/main" val="387463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97676C-3B5F-FB4C-AC46-958D75777FA5}"/>
              </a:ext>
            </a:extLst>
          </p:cNvPr>
          <p:cNvSpPr>
            <a:spLocks noGrp="1"/>
          </p:cNvSpPr>
          <p:nvPr>
            <p:ph type="body" sz="quarter" idx="13"/>
          </p:nvPr>
        </p:nvSpPr>
        <p:spPr/>
        <p:txBody>
          <a:bodyPr/>
          <a:lstStyle/>
          <a:p>
            <a:r>
              <a:rPr lang="en-US" dirty="0"/>
              <a:t>Data drift: EVL benchmark (2/3)</a:t>
            </a:r>
          </a:p>
          <a:p>
            <a:endParaRPr lang="en-US" dirty="0"/>
          </a:p>
        </p:txBody>
      </p:sp>
      <p:pic>
        <p:nvPicPr>
          <p:cNvPr id="5" name="Picture 4">
            <a:extLst>
              <a:ext uri="{FF2B5EF4-FFF2-40B4-BE49-F238E27FC236}">
                <a16:creationId xmlns:a16="http://schemas.microsoft.com/office/drawing/2014/main" id="{0147503A-58DB-7D43-851F-CF330843C48B}"/>
              </a:ext>
            </a:extLst>
          </p:cNvPr>
          <p:cNvPicPr>
            <a:picLocks noChangeAspect="1"/>
          </p:cNvPicPr>
          <p:nvPr/>
        </p:nvPicPr>
        <p:blipFill>
          <a:blip r:embed="rId5"/>
          <a:stretch>
            <a:fillRect/>
          </a:stretch>
        </p:blipFill>
        <p:spPr>
          <a:xfrm>
            <a:off x="810267" y="1393841"/>
            <a:ext cx="10249786" cy="695594"/>
          </a:xfrm>
          <a:prstGeom prst="rect">
            <a:avLst/>
          </a:prstGeom>
        </p:spPr>
      </p:pic>
      <p:pic>
        <p:nvPicPr>
          <p:cNvPr id="6" name="4CR.mp4">
            <a:hlinkClick r:id="" action="ppaction://media"/>
            <a:extLst>
              <a:ext uri="{FF2B5EF4-FFF2-40B4-BE49-F238E27FC236}">
                <a16:creationId xmlns:a16="http://schemas.microsoft.com/office/drawing/2014/main" id="{7C7AA06B-DD0A-534E-9BF9-0EEAAF2BDB9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200" y="2585103"/>
            <a:ext cx="4671349" cy="3503192"/>
          </a:xfrm>
          <a:prstGeom prst="rect">
            <a:avLst/>
          </a:prstGeom>
        </p:spPr>
      </p:pic>
      <p:grpSp>
        <p:nvGrpSpPr>
          <p:cNvPr id="8" name="Group 7">
            <a:extLst>
              <a:ext uri="{FF2B5EF4-FFF2-40B4-BE49-F238E27FC236}">
                <a16:creationId xmlns:a16="http://schemas.microsoft.com/office/drawing/2014/main" id="{88F705E7-8D4A-C343-9339-791C7CABA9C0}"/>
              </a:ext>
            </a:extLst>
          </p:cNvPr>
          <p:cNvGrpSpPr/>
          <p:nvPr/>
        </p:nvGrpSpPr>
        <p:grpSpPr>
          <a:xfrm>
            <a:off x="6064576" y="2879849"/>
            <a:ext cx="5200016" cy="2913699"/>
            <a:chOff x="6138532" y="2713451"/>
            <a:chExt cx="5200016" cy="2913699"/>
          </a:xfrm>
        </p:grpSpPr>
        <p:pic>
          <p:nvPicPr>
            <p:cNvPr id="7" name="Picture 6">
              <a:extLst>
                <a:ext uri="{FF2B5EF4-FFF2-40B4-BE49-F238E27FC236}">
                  <a16:creationId xmlns:a16="http://schemas.microsoft.com/office/drawing/2014/main" id="{1E38B3AC-F10D-6041-A063-41D298A4999C}"/>
                </a:ext>
              </a:extLst>
            </p:cNvPr>
            <p:cNvPicPr>
              <a:picLocks noChangeAspect="1"/>
            </p:cNvPicPr>
            <p:nvPr/>
          </p:nvPicPr>
          <p:blipFill>
            <a:blip r:embed="rId7"/>
            <a:stretch>
              <a:fillRect/>
            </a:stretch>
          </p:blipFill>
          <p:spPr>
            <a:xfrm>
              <a:off x="7470538" y="2713452"/>
              <a:ext cx="3868010" cy="2913698"/>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1CA77850-FF86-B146-8716-C41F950E1224}"/>
                </a:ext>
              </a:extLst>
            </p:cNvPr>
            <p:cNvPicPr>
              <a:picLocks noChangeAspect="1"/>
            </p:cNvPicPr>
            <p:nvPr/>
          </p:nvPicPr>
          <p:blipFill rotWithShape="1">
            <a:blip r:embed="rId8"/>
            <a:srcRect t="10061" b="20668"/>
            <a:stretch/>
          </p:blipFill>
          <p:spPr>
            <a:xfrm>
              <a:off x="6138532" y="2713451"/>
              <a:ext cx="1346200" cy="2913699"/>
            </a:xfrm>
            <a:prstGeom prst="rect">
              <a:avLst/>
            </a:prstGeom>
          </p:spPr>
        </p:pic>
      </p:grpSp>
    </p:spTree>
    <p:extLst>
      <p:ext uri="{BB962C8B-B14F-4D97-AF65-F5344CB8AC3E}">
        <p14:creationId xmlns:p14="http://schemas.microsoft.com/office/powerpoint/2010/main" val="1465752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97676C-3B5F-FB4C-AC46-958D75777FA5}"/>
              </a:ext>
            </a:extLst>
          </p:cNvPr>
          <p:cNvSpPr>
            <a:spLocks noGrp="1"/>
          </p:cNvSpPr>
          <p:nvPr>
            <p:ph type="body" sz="quarter" idx="13"/>
          </p:nvPr>
        </p:nvSpPr>
        <p:spPr/>
        <p:txBody>
          <a:bodyPr/>
          <a:lstStyle/>
          <a:p>
            <a:r>
              <a:rPr lang="en-US" dirty="0"/>
              <a:t>Data drift: EVL benchmark (3/3)</a:t>
            </a:r>
          </a:p>
          <a:p>
            <a:endParaRPr lang="en-US" dirty="0"/>
          </a:p>
        </p:txBody>
      </p:sp>
      <p:pic>
        <p:nvPicPr>
          <p:cNvPr id="5" name="Picture 4">
            <a:extLst>
              <a:ext uri="{FF2B5EF4-FFF2-40B4-BE49-F238E27FC236}">
                <a16:creationId xmlns:a16="http://schemas.microsoft.com/office/drawing/2014/main" id="{0147503A-58DB-7D43-851F-CF330843C48B}"/>
              </a:ext>
            </a:extLst>
          </p:cNvPr>
          <p:cNvPicPr>
            <a:picLocks noChangeAspect="1"/>
          </p:cNvPicPr>
          <p:nvPr/>
        </p:nvPicPr>
        <p:blipFill>
          <a:blip r:embed="rId5"/>
          <a:stretch>
            <a:fillRect/>
          </a:stretch>
        </p:blipFill>
        <p:spPr>
          <a:xfrm>
            <a:off x="810267" y="1393841"/>
            <a:ext cx="10249786" cy="695594"/>
          </a:xfrm>
          <a:prstGeom prst="rect">
            <a:avLst/>
          </a:prstGeom>
        </p:spPr>
      </p:pic>
      <p:pic>
        <p:nvPicPr>
          <p:cNvPr id="11" name="mg.mp4">
            <a:hlinkClick r:id="" action="ppaction://media"/>
            <a:extLst>
              <a:ext uri="{FF2B5EF4-FFF2-40B4-BE49-F238E27FC236}">
                <a16:creationId xmlns:a16="http://schemas.microsoft.com/office/drawing/2014/main" id="{F0762E5E-0FAB-174C-B1EE-1B436F5824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10267" y="2598852"/>
            <a:ext cx="4675857" cy="3506893"/>
          </a:xfrm>
          <a:prstGeom prst="rect">
            <a:avLst/>
          </a:prstGeom>
        </p:spPr>
      </p:pic>
      <p:pic>
        <p:nvPicPr>
          <p:cNvPr id="13" name="Picture 12">
            <a:extLst>
              <a:ext uri="{FF2B5EF4-FFF2-40B4-BE49-F238E27FC236}">
                <a16:creationId xmlns:a16="http://schemas.microsoft.com/office/drawing/2014/main" id="{999B0ABF-F17E-0343-A2A3-08B1E1584F99}"/>
              </a:ext>
            </a:extLst>
          </p:cNvPr>
          <p:cNvPicPr>
            <a:picLocks noChangeAspect="1"/>
          </p:cNvPicPr>
          <p:nvPr/>
        </p:nvPicPr>
        <p:blipFill>
          <a:blip r:embed="rId7"/>
          <a:stretch>
            <a:fillRect/>
          </a:stretch>
        </p:blipFill>
        <p:spPr>
          <a:xfrm>
            <a:off x="7564269" y="2598854"/>
            <a:ext cx="3924866" cy="350689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DA2FAD0B-D330-5146-AD89-E963DF591188}"/>
              </a:ext>
            </a:extLst>
          </p:cNvPr>
          <p:cNvPicPr>
            <a:picLocks noChangeAspect="1"/>
          </p:cNvPicPr>
          <p:nvPr/>
        </p:nvPicPr>
        <p:blipFill rotWithShape="1">
          <a:blip r:embed="rId8"/>
          <a:srcRect t="5757" b="-393"/>
          <a:stretch/>
        </p:blipFill>
        <p:spPr>
          <a:xfrm>
            <a:off x="6376784" y="2615184"/>
            <a:ext cx="1235544" cy="3506892"/>
          </a:xfrm>
          <a:prstGeom prst="rect">
            <a:avLst/>
          </a:prstGeom>
        </p:spPr>
      </p:pic>
    </p:spTree>
    <p:extLst>
      <p:ext uri="{BB962C8B-B14F-4D97-AF65-F5344CB8AC3E}">
        <p14:creationId xmlns:p14="http://schemas.microsoft.com/office/powerpoint/2010/main" val="19353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85C9DF-8371-B049-B01F-4E7A2A107E35}"/>
              </a:ext>
            </a:extLst>
          </p:cNvPr>
          <p:cNvSpPr>
            <a:spLocks noGrp="1"/>
          </p:cNvSpPr>
          <p:nvPr>
            <p:ph type="body" sz="quarter" idx="13"/>
          </p:nvPr>
        </p:nvSpPr>
        <p:spPr/>
        <p:txBody>
          <a:bodyPr/>
          <a:lstStyle/>
          <a:p>
            <a:r>
              <a:rPr lang="en-US" dirty="0"/>
              <a:t>Conformance constraints for data cleaning</a:t>
            </a:r>
          </a:p>
        </p:txBody>
      </p:sp>
      <p:pic>
        <p:nvPicPr>
          <p:cNvPr id="1026" name="Picture 2" descr="Day 7: Data cleaning — All you need to know about it | by SaiGayatri Vadali  | Becoming Human: Artificial Intelligence Magazine">
            <a:extLst>
              <a:ext uri="{FF2B5EF4-FFF2-40B4-BE49-F238E27FC236}">
                <a16:creationId xmlns:a16="http://schemas.microsoft.com/office/drawing/2014/main" id="{995BB46B-2D7C-014A-832D-63D711D1E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863" y="1243913"/>
            <a:ext cx="7518400" cy="500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66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co.mp4" descr="coco.mp4">
            <a:hlinkClick r:id="" action="ppaction://media"/>
            <a:extLst>
              <a:ext uri="{FF2B5EF4-FFF2-40B4-BE49-F238E27FC236}">
                <a16:creationId xmlns:a16="http://schemas.microsoft.com/office/drawing/2014/main" id="{32C346E0-E5E4-7547-9BD3-76A34C256E2F}"/>
              </a:ext>
            </a:extLst>
          </p:cNvPr>
          <p:cNvPicPr>
            <a:picLocks noGrp="1" noChangeAspect="1"/>
          </p:cNvPicPr>
          <p:nvPr>
            <p:ph sz="quarter" idx="11"/>
            <a:videoFile r:link="rId3"/>
            <p:extLst>
              <p:ext uri="{DAA4B4D4-6D71-4841-9C94-3DE7FCFB9230}">
                <p14:media xmlns:p14="http://schemas.microsoft.com/office/powerpoint/2010/main" r:embed="rId2"/>
              </p:ext>
            </p:extLst>
          </p:nvPr>
        </p:nvPicPr>
        <p:blipFill>
          <a:blip r:embed="rId5"/>
          <a:stretch>
            <a:fillRect/>
          </a:stretch>
        </p:blipFill>
        <p:spPr>
          <a:xfrm>
            <a:off x="780" y="0"/>
            <a:ext cx="12191220" cy="6858000"/>
          </a:xfrm>
        </p:spPr>
      </p:pic>
    </p:spTree>
    <p:custDataLst>
      <p:tags r:id="rId1"/>
    </p:custDataLst>
    <p:extLst>
      <p:ext uri="{BB962C8B-B14F-4D97-AF65-F5344CB8AC3E}">
        <p14:creationId xmlns:p14="http://schemas.microsoft.com/office/powerpoint/2010/main" val="2837715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00DFCB-DF9A-3F4A-9594-46A2DCD6B27C}"/>
              </a:ext>
            </a:extLst>
          </p:cNvPr>
          <p:cNvSpPr>
            <a:spLocks noGrp="1"/>
          </p:cNvSpPr>
          <p:nvPr>
            <p:ph type="body" sz="quarter" idx="13"/>
          </p:nvPr>
        </p:nvSpPr>
        <p:spPr/>
        <p:txBody>
          <a:bodyPr/>
          <a:lstStyle/>
          <a:p>
            <a:r>
              <a:rPr lang="en-US" dirty="0"/>
              <a:t>To trust or not to trust?</a:t>
            </a:r>
          </a:p>
          <a:p>
            <a:endParaRPr lang="en-US" dirty="0"/>
          </a:p>
        </p:txBody>
      </p:sp>
      <p:pic>
        <p:nvPicPr>
          <p:cNvPr id="5" name="Picture 4">
            <a:extLst>
              <a:ext uri="{FF2B5EF4-FFF2-40B4-BE49-F238E27FC236}">
                <a16:creationId xmlns:a16="http://schemas.microsoft.com/office/drawing/2014/main" id="{A245A5F0-33F1-CE4E-BFC0-B43B1DE185FA}"/>
              </a:ext>
            </a:extLst>
          </p:cNvPr>
          <p:cNvPicPr>
            <a:picLocks noChangeAspect="1"/>
          </p:cNvPicPr>
          <p:nvPr/>
        </p:nvPicPr>
        <p:blipFill>
          <a:blip r:embed="rId3"/>
          <a:stretch>
            <a:fillRect/>
          </a:stretch>
        </p:blipFill>
        <p:spPr>
          <a:xfrm>
            <a:off x="570368" y="2015099"/>
            <a:ext cx="6461321" cy="3833370"/>
          </a:xfrm>
          <a:prstGeom prst="rect">
            <a:avLst/>
          </a:prstGeom>
        </p:spPr>
      </p:pic>
      <p:pic>
        <p:nvPicPr>
          <p:cNvPr id="6" name="Picture 5">
            <a:extLst>
              <a:ext uri="{FF2B5EF4-FFF2-40B4-BE49-F238E27FC236}">
                <a16:creationId xmlns:a16="http://schemas.microsoft.com/office/drawing/2014/main" id="{BE41328F-6316-2748-8433-AC1EF2506B2D}"/>
              </a:ext>
            </a:extLst>
          </p:cNvPr>
          <p:cNvPicPr>
            <a:picLocks noChangeAspect="1"/>
          </p:cNvPicPr>
          <p:nvPr/>
        </p:nvPicPr>
        <p:blipFill>
          <a:blip r:embed="rId4"/>
          <a:stretch>
            <a:fillRect/>
          </a:stretch>
        </p:blipFill>
        <p:spPr>
          <a:xfrm>
            <a:off x="7137078" y="2015098"/>
            <a:ext cx="4480681" cy="3833371"/>
          </a:xfrm>
          <a:prstGeom prst="rect">
            <a:avLst/>
          </a:prstGeom>
        </p:spPr>
      </p:pic>
    </p:spTree>
    <p:extLst>
      <p:ext uri="{BB962C8B-B14F-4D97-AF65-F5344CB8AC3E}">
        <p14:creationId xmlns:p14="http://schemas.microsoft.com/office/powerpoint/2010/main" val="3908132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40D47B-1F69-D54B-81FF-C1A764BCE19C}"/>
              </a:ext>
            </a:extLst>
          </p:cNvPr>
          <p:cNvSpPr>
            <a:spLocks noGrp="1"/>
          </p:cNvSpPr>
          <p:nvPr>
            <p:ph type="body" sz="quarter" idx="13"/>
          </p:nvPr>
        </p:nvSpPr>
        <p:spPr/>
        <p:txBody>
          <a:bodyPr/>
          <a:lstStyle/>
          <a:p>
            <a:r>
              <a:rPr lang="en-US" dirty="0"/>
              <a:t>Trusting ML predictions</a:t>
            </a:r>
          </a:p>
        </p:txBody>
      </p:sp>
      <p:sp>
        <p:nvSpPr>
          <p:cNvPr id="5" name="TextBox 4">
            <a:extLst>
              <a:ext uri="{FF2B5EF4-FFF2-40B4-BE49-F238E27FC236}">
                <a16:creationId xmlns:a16="http://schemas.microsoft.com/office/drawing/2014/main" id="{829B53D0-3C49-B849-9A56-5170DD50B54F}"/>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grpSp>
        <p:nvGrpSpPr>
          <p:cNvPr id="6" name="Group 5">
            <a:extLst>
              <a:ext uri="{FF2B5EF4-FFF2-40B4-BE49-F238E27FC236}">
                <a16:creationId xmlns:a16="http://schemas.microsoft.com/office/drawing/2014/main" id="{9C8F88F9-9955-A645-B9EC-A9F78DD14D22}"/>
              </a:ext>
            </a:extLst>
          </p:cNvPr>
          <p:cNvGrpSpPr/>
          <p:nvPr/>
        </p:nvGrpSpPr>
        <p:grpSpPr>
          <a:xfrm>
            <a:off x="667079" y="2541566"/>
            <a:ext cx="3355596" cy="3164785"/>
            <a:chOff x="527380" y="2518569"/>
            <a:chExt cx="3355596" cy="3164785"/>
          </a:xfrm>
        </p:grpSpPr>
        <p:pic>
          <p:nvPicPr>
            <p:cNvPr id="7" name="Picture 6">
              <a:extLst>
                <a:ext uri="{FF2B5EF4-FFF2-40B4-BE49-F238E27FC236}">
                  <a16:creationId xmlns:a16="http://schemas.microsoft.com/office/drawing/2014/main" id="{C6EDCCB1-9E60-E446-9BBD-F02AB6C88AC4}"/>
                </a:ext>
              </a:extLst>
            </p:cNvPr>
            <p:cNvPicPr>
              <a:picLocks noChangeAspect="1"/>
            </p:cNvPicPr>
            <p:nvPr/>
          </p:nvPicPr>
          <p:blipFill>
            <a:blip r:embed="rId4"/>
            <a:stretch>
              <a:fillRect/>
            </a:stretch>
          </p:blipFill>
          <p:spPr>
            <a:xfrm>
              <a:off x="1025770" y="2518569"/>
              <a:ext cx="1066800" cy="1003300"/>
            </a:xfrm>
            <a:prstGeom prst="rect">
              <a:avLst/>
            </a:prstGeom>
          </p:spPr>
        </p:pic>
        <p:pic>
          <p:nvPicPr>
            <p:cNvPr id="8" name="Picture 7">
              <a:extLst>
                <a:ext uri="{FF2B5EF4-FFF2-40B4-BE49-F238E27FC236}">
                  <a16:creationId xmlns:a16="http://schemas.microsoft.com/office/drawing/2014/main" id="{63F8D22C-0EFA-6649-BC37-83A184CAA688}"/>
                </a:ext>
              </a:extLst>
            </p:cNvPr>
            <p:cNvPicPr>
              <a:picLocks noChangeAspect="1"/>
            </p:cNvPicPr>
            <p:nvPr/>
          </p:nvPicPr>
          <p:blipFill>
            <a:blip r:embed="rId5"/>
            <a:stretch>
              <a:fillRect/>
            </a:stretch>
          </p:blipFill>
          <p:spPr>
            <a:xfrm>
              <a:off x="1720724" y="2869265"/>
              <a:ext cx="990600" cy="1016000"/>
            </a:xfrm>
            <a:prstGeom prst="rect">
              <a:avLst/>
            </a:prstGeom>
          </p:spPr>
        </p:pic>
        <p:pic>
          <p:nvPicPr>
            <p:cNvPr id="9" name="Picture 8">
              <a:extLst>
                <a:ext uri="{FF2B5EF4-FFF2-40B4-BE49-F238E27FC236}">
                  <a16:creationId xmlns:a16="http://schemas.microsoft.com/office/drawing/2014/main" id="{DCE6ADE6-E9E1-614A-922B-69B2C73A1318}"/>
                </a:ext>
              </a:extLst>
            </p:cNvPr>
            <p:cNvPicPr>
              <a:picLocks noChangeAspect="1"/>
            </p:cNvPicPr>
            <p:nvPr/>
          </p:nvPicPr>
          <p:blipFill>
            <a:blip r:embed="rId6"/>
            <a:stretch>
              <a:fillRect/>
            </a:stretch>
          </p:blipFill>
          <p:spPr>
            <a:xfrm>
              <a:off x="1101970" y="3392567"/>
              <a:ext cx="990600" cy="1016000"/>
            </a:xfrm>
            <a:prstGeom prst="rect">
              <a:avLst/>
            </a:prstGeom>
          </p:spPr>
        </p:pic>
        <p:pic>
          <p:nvPicPr>
            <p:cNvPr id="10" name="Picture 9">
              <a:extLst>
                <a:ext uri="{FF2B5EF4-FFF2-40B4-BE49-F238E27FC236}">
                  <a16:creationId xmlns:a16="http://schemas.microsoft.com/office/drawing/2014/main" id="{37A5653C-F827-7B49-9AFF-2DD14AD4CBF8}"/>
                </a:ext>
              </a:extLst>
            </p:cNvPr>
            <p:cNvPicPr>
              <a:picLocks noChangeAspect="1"/>
            </p:cNvPicPr>
            <p:nvPr/>
          </p:nvPicPr>
          <p:blipFill>
            <a:blip r:embed="rId6"/>
            <a:stretch>
              <a:fillRect/>
            </a:stretch>
          </p:blipFill>
          <p:spPr>
            <a:xfrm>
              <a:off x="2254124" y="2520230"/>
              <a:ext cx="990600" cy="1016000"/>
            </a:xfrm>
            <a:prstGeom prst="rect">
              <a:avLst/>
            </a:prstGeom>
          </p:spPr>
        </p:pic>
        <p:pic>
          <p:nvPicPr>
            <p:cNvPr id="11" name="Picture 10">
              <a:extLst>
                <a:ext uri="{FF2B5EF4-FFF2-40B4-BE49-F238E27FC236}">
                  <a16:creationId xmlns:a16="http://schemas.microsoft.com/office/drawing/2014/main" id="{99951000-8D6E-7249-A3EC-5114AA7845E2}"/>
                </a:ext>
              </a:extLst>
            </p:cNvPr>
            <p:cNvPicPr>
              <a:picLocks noChangeAspect="1"/>
            </p:cNvPicPr>
            <p:nvPr/>
          </p:nvPicPr>
          <p:blipFill>
            <a:blip r:embed="rId7"/>
            <a:stretch>
              <a:fillRect/>
            </a:stretch>
          </p:blipFill>
          <p:spPr>
            <a:xfrm>
              <a:off x="1631454" y="3779985"/>
              <a:ext cx="1003300" cy="1041400"/>
            </a:xfrm>
            <a:prstGeom prst="rect">
              <a:avLst/>
            </a:prstGeom>
          </p:spPr>
        </p:pic>
        <p:pic>
          <p:nvPicPr>
            <p:cNvPr id="12" name="Picture 11">
              <a:extLst>
                <a:ext uri="{FF2B5EF4-FFF2-40B4-BE49-F238E27FC236}">
                  <a16:creationId xmlns:a16="http://schemas.microsoft.com/office/drawing/2014/main" id="{427B5ADA-7DEA-DF41-A71E-BA370E4A02D8}"/>
                </a:ext>
              </a:extLst>
            </p:cNvPr>
            <p:cNvPicPr>
              <a:picLocks noChangeAspect="1"/>
            </p:cNvPicPr>
            <p:nvPr/>
          </p:nvPicPr>
          <p:blipFill>
            <a:blip r:embed="rId8"/>
            <a:stretch>
              <a:fillRect/>
            </a:stretch>
          </p:blipFill>
          <p:spPr>
            <a:xfrm>
              <a:off x="2630238" y="3202748"/>
              <a:ext cx="990600" cy="1016000"/>
            </a:xfrm>
            <a:prstGeom prst="rect">
              <a:avLst/>
            </a:prstGeom>
          </p:spPr>
        </p:pic>
        <p:pic>
          <p:nvPicPr>
            <p:cNvPr id="13" name="Picture 12">
              <a:extLst>
                <a:ext uri="{FF2B5EF4-FFF2-40B4-BE49-F238E27FC236}">
                  <a16:creationId xmlns:a16="http://schemas.microsoft.com/office/drawing/2014/main" id="{76D1C7F4-7513-DC48-A164-899503AB1471}"/>
                </a:ext>
              </a:extLst>
            </p:cNvPr>
            <p:cNvPicPr>
              <a:picLocks noChangeAspect="1"/>
            </p:cNvPicPr>
            <p:nvPr/>
          </p:nvPicPr>
          <p:blipFill>
            <a:blip r:embed="rId4"/>
            <a:stretch>
              <a:fillRect/>
            </a:stretch>
          </p:blipFill>
          <p:spPr>
            <a:xfrm>
              <a:off x="2262908" y="3781444"/>
              <a:ext cx="1066800" cy="1003300"/>
            </a:xfrm>
            <a:prstGeom prst="rect">
              <a:avLst/>
            </a:prstGeom>
          </p:spPr>
        </p:pic>
        <p:pic>
          <p:nvPicPr>
            <p:cNvPr id="14" name="Picture 13">
              <a:extLst>
                <a:ext uri="{FF2B5EF4-FFF2-40B4-BE49-F238E27FC236}">
                  <a16:creationId xmlns:a16="http://schemas.microsoft.com/office/drawing/2014/main" id="{1D2917FA-FC7A-354A-9D04-AECC9139E106}"/>
                </a:ext>
              </a:extLst>
            </p:cNvPr>
            <p:cNvPicPr>
              <a:picLocks noChangeAspect="1"/>
            </p:cNvPicPr>
            <p:nvPr/>
          </p:nvPicPr>
          <p:blipFill>
            <a:blip r:embed="rId9"/>
            <a:stretch>
              <a:fillRect/>
            </a:stretch>
          </p:blipFill>
          <p:spPr>
            <a:xfrm>
              <a:off x="1228311" y="4393228"/>
              <a:ext cx="1016000" cy="1003300"/>
            </a:xfrm>
            <a:prstGeom prst="rect">
              <a:avLst/>
            </a:prstGeom>
          </p:spPr>
        </p:pic>
        <p:pic>
          <p:nvPicPr>
            <p:cNvPr id="15" name="Picture 14">
              <a:extLst>
                <a:ext uri="{FF2B5EF4-FFF2-40B4-BE49-F238E27FC236}">
                  <a16:creationId xmlns:a16="http://schemas.microsoft.com/office/drawing/2014/main" id="{7FF1F8BB-933C-D94C-9680-E3BAAC6E0AE8}"/>
                </a:ext>
              </a:extLst>
            </p:cNvPr>
            <p:cNvPicPr>
              <a:picLocks noChangeAspect="1"/>
            </p:cNvPicPr>
            <p:nvPr/>
          </p:nvPicPr>
          <p:blipFill>
            <a:blip r:embed="rId9"/>
            <a:stretch>
              <a:fillRect/>
            </a:stretch>
          </p:blipFill>
          <p:spPr>
            <a:xfrm>
              <a:off x="2866976" y="4218748"/>
              <a:ext cx="1016000" cy="1003300"/>
            </a:xfrm>
            <a:prstGeom prst="rect">
              <a:avLst/>
            </a:prstGeom>
          </p:spPr>
        </p:pic>
        <p:pic>
          <p:nvPicPr>
            <p:cNvPr id="16" name="Picture 15">
              <a:extLst>
                <a:ext uri="{FF2B5EF4-FFF2-40B4-BE49-F238E27FC236}">
                  <a16:creationId xmlns:a16="http://schemas.microsoft.com/office/drawing/2014/main" id="{48619E6A-9146-344A-80CA-FA091FE174BD}"/>
                </a:ext>
              </a:extLst>
            </p:cNvPr>
            <p:cNvPicPr>
              <a:picLocks noChangeAspect="1"/>
            </p:cNvPicPr>
            <p:nvPr/>
          </p:nvPicPr>
          <p:blipFill>
            <a:blip r:embed="rId8"/>
            <a:stretch>
              <a:fillRect/>
            </a:stretch>
          </p:blipFill>
          <p:spPr>
            <a:xfrm>
              <a:off x="542067" y="3025680"/>
              <a:ext cx="990600" cy="1016000"/>
            </a:xfrm>
            <a:prstGeom prst="rect">
              <a:avLst/>
            </a:prstGeom>
          </p:spPr>
        </p:pic>
        <p:pic>
          <p:nvPicPr>
            <p:cNvPr id="17" name="Picture 16">
              <a:extLst>
                <a:ext uri="{FF2B5EF4-FFF2-40B4-BE49-F238E27FC236}">
                  <a16:creationId xmlns:a16="http://schemas.microsoft.com/office/drawing/2014/main" id="{82A4254A-4613-134E-9CAD-F5D2BD102019}"/>
                </a:ext>
              </a:extLst>
            </p:cNvPr>
            <p:cNvPicPr>
              <a:picLocks noChangeAspect="1"/>
            </p:cNvPicPr>
            <p:nvPr/>
          </p:nvPicPr>
          <p:blipFill>
            <a:blip r:embed="rId6"/>
            <a:stretch>
              <a:fillRect/>
            </a:stretch>
          </p:blipFill>
          <p:spPr>
            <a:xfrm>
              <a:off x="1847798" y="4667354"/>
              <a:ext cx="990600" cy="1016000"/>
            </a:xfrm>
            <a:prstGeom prst="rect">
              <a:avLst/>
            </a:prstGeom>
          </p:spPr>
        </p:pic>
        <p:pic>
          <p:nvPicPr>
            <p:cNvPr id="18" name="Picture 17">
              <a:extLst>
                <a:ext uri="{FF2B5EF4-FFF2-40B4-BE49-F238E27FC236}">
                  <a16:creationId xmlns:a16="http://schemas.microsoft.com/office/drawing/2014/main" id="{4FEBB839-A1D3-4A4F-971F-6387B54A01FB}"/>
                </a:ext>
              </a:extLst>
            </p:cNvPr>
            <p:cNvPicPr>
              <a:picLocks noChangeAspect="1"/>
            </p:cNvPicPr>
            <p:nvPr/>
          </p:nvPicPr>
          <p:blipFill>
            <a:blip r:embed="rId5"/>
            <a:stretch>
              <a:fillRect/>
            </a:stretch>
          </p:blipFill>
          <p:spPr>
            <a:xfrm>
              <a:off x="527380" y="4155865"/>
              <a:ext cx="990600" cy="1016000"/>
            </a:xfrm>
            <a:prstGeom prst="rect">
              <a:avLst/>
            </a:prstGeom>
          </p:spPr>
        </p:pic>
      </p:grpSp>
      <p:grpSp>
        <p:nvGrpSpPr>
          <p:cNvPr id="3" name="Group 2">
            <a:extLst>
              <a:ext uri="{FF2B5EF4-FFF2-40B4-BE49-F238E27FC236}">
                <a16:creationId xmlns:a16="http://schemas.microsoft.com/office/drawing/2014/main" id="{CD0A440C-16EA-E14F-988C-B2B8B8392CDA}"/>
              </a:ext>
            </a:extLst>
          </p:cNvPr>
          <p:cNvGrpSpPr/>
          <p:nvPr/>
        </p:nvGrpSpPr>
        <p:grpSpPr>
          <a:xfrm>
            <a:off x="6073105" y="1532270"/>
            <a:ext cx="5183369" cy="4368787"/>
            <a:chOff x="6073105" y="1532270"/>
            <a:chExt cx="5183369" cy="4368787"/>
          </a:xfrm>
        </p:grpSpPr>
        <p:pic>
          <p:nvPicPr>
            <p:cNvPr id="19" name="Picture 18">
              <a:extLst>
                <a:ext uri="{FF2B5EF4-FFF2-40B4-BE49-F238E27FC236}">
                  <a16:creationId xmlns:a16="http://schemas.microsoft.com/office/drawing/2014/main" id="{6D3EDC3C-ED03-C44D-A104-6C650B55EE03}"/>
                </a:ext>
              </a:extLst>
            </p:cNvPr>
            <p:cNvPicPr>
              <a:picLocks noChangeAspect="1"/>
            </p:cNvPicPr>
            <p:nvPr/>
          </p:nvPicPr>
          <p:blipFill>
            <a:blip r:embed="rId4"/>
            <a:stretch>
              <a:fillRect/>
            </a:stretch>
          </p:blipFill>
          <p:spPr>
            <a:xfrm>
              <a:off x="6073105" y="2135802"/>
              <a:ext cx="1066800" cy="1003300"/>
            </a:xfrm>
            <a:prstGeom prst="rect">
              <a:avLst/>
            </a:prstGeom>
          </p:spPr>
        </p:pic>
        <p:pic>
          <p:nvPicPr>
            <p:cNvPr id="20" name="Picture 19">
              <a:extLst>
                <a:ext uri="{FF2B5EF4-FFF2-40B4-BE49-F238E27FC236}">
                  <a16:creationId xmlns:a16="http://schemas.microsoft.com/office/drawing/2014/main" id="{6DECAFC6-419E-CA44-8FA4-D2DC3F736670}"/>
                </a:ext>
              </a:extLst>
            </p:cNvPr>
            <p:cNvPicPr>
              <a:picLocks noChangeAspect="1"/>
            </p:cNvPicPr>
            <p:nvPr/>
          </p:nvPicPr>
          <p:blipFill>
            <a:blip r:embed="rId5"/>
            <a:stretch>
              <a:fillRect/>
            </a:stretch>
          </p:blipFill>
          <p:spPr>
            <a:xfrm>
              <a:off x="6111205" y="3468017"/>
              <a:ext cx="990600" cy="1016000"/>
            </a:xfrm>
            <a:prstGeom prst="rect">
              <a:avLst/>
            </a:prstGeom>
          </p:spPr>
        </p:pic>
        <p:pic>
          <p:nvPicPr>
            <p:cNvPr id="21" name="Picture 20">
              <a:extLst>
                <a:ext uri="{FF2B5EF4-FFF2-40B4-BE49-F238E27FC236}">
                  <a16:creationId xmlns:a16="http://schemas.microsoft.com/office/drawing/2014/main" id="{E74D122C-908C-E24D-8382-A22B2AF0491F}"/>
                </a:ext>
              </a:extLst>
            </p:cNvPr>
            <p:cNvPicPr>
              <a:picLocks noChangeAspect="1"/>
            </p:cNvPicPr>
            <p:nvPr/>
          </p:nvPicPr>
          <p:blipFill>
            <a:blip r:embed="rId6"/>
            <a:stretch>
              <a:fillRect/>
            </a:stretch>
          </p:blipFill>
          <p:spPr>
            <a:xfrm>
              <a:off x="6111205" y="4885057"/>
              <a:ext cx="990600" cy="1016000"/>
            </a:xfrm>
            <a:prstGeom prst="rect">
              <a:avLst/>
            </a:prstGeom>
          </p:spPr>
        </p:pic>
        <p:pic>
          <p:nvPicPr>
            <p:cNvPr id="22" name="Picture 21">
              <a:extLst>
                <a:ext uri="{FF2B5EF4-FFF2-40B4-BE49-F238E27FC236}">
                  <a16:creationId xmlns:a16="http://schemas.microsoft.com/office/drawing/2014/main" id="{934F1C28-42A1-C846-8E95-954FCFF2B61A}"/>
                </a:ext>
              </a:extLst>
            </p:cNvPr>
            <p:cNvPicPr>
              <a:picLocks noChangeAspect="1"/>
            </p:cNvPicPr>
            <p:nvPr/>
          </p:nvPicPr>
          <p:blipFill>
            <a:blip r:embed="rId7"/>
            <a:stretch>
              <a:fillRect/>
            </a:stretch>
          </p:blipFill>
          <p:spPr>
            <a:xfrm>
              <a:off x="8666098" y="2116751"/>
              <a:ext cx="1003300" cy="1041400"/>
            </a:xfrm>
            <a:prstGeom prst="rect">
              <a:avLst/>
            </a:prstGeom>
          </p:spPr>
        </p:pic>
        <p:pic>
          <p:nvPicPr>
            <p:cNvPr id="23" name="Picture 22">
              <a:extLst>
                <a:ext uri="{FF2B5EF4-FFF2-40B4-BE49-F238E27FC236}">
                  <a16:creationId xmlns:a16="http://schemas.microsoft.com/office/drawing/2014/main" id="{2CAE1B18-F842-E544-B983-298FB057845A}"/>
                </a:ext>
              </a:extLst>
            </p:cNvPr>
            <p:cNvPicPr>
              <a:picLocks noChangeAspect="1"/>
            </p:cNvPicPr>
            <p:nvPr/>
          </p:nvPicPr>
          <p:blipFill>
            <a:blip r:embed="rId8"/>
            <a:stretch>
              <a:fillRect/>
            </a:stretch>
          </p:blipFill>
          <p:spPr>
            <a:xfrm>
              <a:off x="8678797" y="3513604"/>
              <a:ext cx="990600" cy="1016000"/>
            </a:xfrm>
            <a:prstGeom prst="rect">
              <a:avLst/>
            </a:prstGeom>
          </p:spPr>
        </p:pic>
        <p:sp>
          <p:nvSpPr>
            <p:cNvPr id="24" name="TextBox 23">
              <a:extLst>
                <a:ext uri="{FF2B5EF4-FFF2-40B4-BE49-F238E27FC236}">
                  <a16:creationId xmlns:a16="http://schemas.microsoft.com/office/drawing/2014/main" id="{82A82472-E0A8-F543-9FDA-EF9A2C3E7865}"/>
                </a:ext>
              </a:extLst>
            </p:cNvPr>
            <p:cNvSpPr txBox="1"/>
            <p:nvPr/>
          </p:nvSpPr>
          <p:spPr>
            <a:xfrm>
              <a:off x="7241189" y="2397863"/>
              <a:ext cx="1128156" cy="369332"/>
            </a:xfrm>
            <a:prstGeom prst="rect">
              <a:avLst/>
            </a:prstGeom>
            <a:noFill/>
          </p:spPr>
          <p:txBody>
            <a:bodyPr wrap="square" rtlCol="0">
              <a:spAutoFit/>
            </a:bodyPr>
            <a:lstStyle/>
            <a:p>
              <a:r>
                <a:rPr lang="en-US" dirty="0"/>
                <a:t>Red</a:t>
              </a:r>
            </a:p>
          </p:txBody>
        </p:sp>
        <p:sp>
          <p:nvSpPr>
            <p:cNvPr id="25" name="TextBox 24">
              <a:extLst>
                <a:ext uri="{FF2B5EF4-FFF2-40B4-BE49-F238E27FC236}">
                  <a16:creationId xmlns:a16="http://schemas.microsoft.com/office/drawing/2014/main" id="{131A427F-FD1F-1C45-9668-E9666A0A29C3}"/>
                </a:ext>
              </a:extLst>
            </p:cNvPr>
            <p:cNvSpPr txBox="1"/>
            <p:nvPr/>
          </p:nvSpPr>
          <p:spPr>
            <a:xfrm>
              <a:off x="7201193" y="3790077"/>
              <a:ext cx="1128156" cy="369332"/>
            </a:xfrm>
            <a:prstGeom prst="rect">
              <a:avLst/>
            </a:prstGeom>
            <a:noFill/>
          </p:spPr>
          <p:txBody>
            <a:bodyPr wrap="square" rtlCol="0">
              <a:spAutoFit/>
            </a:bodyPr>
            <a:lstStyle/>
            <a:p>
              <a:r>
                <a:rPr lang="en-US" dirty="0"/>
                <a:t>Yellow</a:t>
              </a:r>
            </a:p>
          </p:txBody>
        </p:sp>
        <p:sp>
          <p:nvSpPr>
            <p:cNvPr id="26" name="TextBox 25">
              <a:extLst>
                <a:ext uri="{FF2B5EF4-FFF2-40B4-BE49-F238E27FC236}">
                  <a16:creationId xmlns:a16="http://schemas.microsoft.com/office/drawing/2014/main" id="{735A03C4-CD24-5948-A47A-C433EF5160A2}"/>
                </a:ext>
              </a:extLst>
            </p:cNvPr>
            <p:cNvSpPr txBox="1"/>
            <p:nvPr/>
          </p:nvSpPr>
          <p:spPr>
            <a:xfrm>
              <a:off x="7241189" y="5208391"/>
              <a:ext cx="1128156" cy="369332"/>
            </a:xfrm>
            <a:prstGeom prst="rect">
              <a:avLst/>
            </a:prstGeom>
            <a:noFill/>
          </p:spPr>
          <p:txBody>
            <a:bodyPr wrap="square" rtlCol="0">
              <a:spAutoFit/>
            </a:bodyPr>
            <a:lstStyle/>
            <a:p>
              <a:r>
                <a:rPr lang="en-US" dirty="0"/>
                <a:t>Green</a:t>
              </a:r>
            </a:p>
          </p:txBody>
        </p:sp>
        <p:sp>
          <p:nvSpPr>
            <p:cNvPr id="27" name="TextBox 26">
              <a:extLst>
                <a:ext uri="{FF2B5EF4-FFF2-40B4-BE49-F238E27FC236}">
                  <a16:creationId xmlns:a16="http://schemas.microsoft.com/office/drawing/2014/main" id="{99F83268-D41E-7949-84D7-C5E07DA8135C}"/>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dirty="0"/>
                <a:t>New data</a:t>
              </a:r>
            </a:p>
          </p:txBody>
        </p:sp>
        <p:sp>
          <p:nvSpPr>
            <p:cNvPr id="28" name="TextBox 27">
              <a:extLst>
                <a:ext uri="{FF2B5EF4-FFF2-40B4-BE49-F238E27FC236}">
                  <a16:creationId xmlns:a16="http://schemas.microsoft.com/office/drawing/2014/main" id="{EAAB17B4-8129-374C-B245-6F1385C99245}"/>
                </a:ext>
              </a:extLst>
            </p:cNvPr>
            <p:cNvSpPr txBox="1"/>
            <p:nvPr/>
          </p:nvSpPr>
          <p:spPr>
            <a:xfrm>
              <a:off x="10128318" y="2397863"/>
              <a:ext cx="1128156" cy="369332"/>
            </a:xfrm>
            <a:prstGeom prst="rect">
              <a:avLst/>
            </a:prstGeom>
            <a:noFill/>
          </p:spPr>
          <p:txBody>
            <a:bodyPr wrap="square" rtlCol="0">
              <a:spAutoFit/>
            </a:bodyPr>
            <a:lstStyle/>
            <a:p>
              <a:r>
                <a:rPr lang="en-US" dirty="0"/>
                <a:t>Pink</a:t>
              </a:r>
            </a:p>
          </p:txBody>
        </p:sp>
        <p:sp>
          <p:nvSpPr>
            <p:cNvPr id="29" name="TextBox 28">
              <a:extLst>
                <a:ext uri="{FF2B5EF4-FFF2-40B4-BE49-F238E27FC236}">
                  <a16:creationId xmlns:a16="http://schemas.microsoft.com/office/drawing/2014/main" id="{C79AD511-0AE9-C74A-9542-168C8226898B}"/>
                </a:ext>
              </a:extLst>
            </p:cNvPr>
            <p:cNvSpPr txBox="1"/>
            <p:nvPr/>
          </p:nvSpPr>
          <p:spPr>
            <a:xfrm>
              <a:off x="10128318" y="3791351"/>
              <a:ext cx="1128156" cy="369332"/>
            </a:xfrm>
            <a:prstGeom prst="rect">
              <a:avLst/>
            </a:prstGeom>
            <a:noFill/>
          </p:spPr>
          <p:txBody>
            <a:bodyPr wrap="square" rtlCol="0">
              <a:spAutoFit/>
            </a:bodyPr>
            <a:lstStyle/>
            <a:p>
              <a:r>
                <a:rPr lang="en-US" dirty="0"/>
                <a:t>Orange</a:t>
              </a:r>
            </a:p>
          </p:txBody>
        </p:sp>
      </p:grpSp>
    </p:spTree>
    <p:custDataLst>
      <p:tags r:id="rId1"/>
    </p:custDataLst>
    <p:extLst>
      <p:ext uri="{BB962C8B-B14F-4D97-AF65-F5344CB8AC3E}">
        <p14:creationId xmlns:p14="http://schemas.microsoft.com/office/powerpoint/2010/main" val="4105203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2A212B-7B0B-3B47-9886-A3AE5361E5FF}"/>
              </a:ext>
            </a:extLst>
          </p:cNvPr>
          <p:cNvSpPr>
            <a:spLocks noGrp="1"/>
          </p:cNvSpPr>
          <p:nvPr>
            <p:ph type="body" sz="quarter" idx="13"/>
          </p:nvPr>
        </p:nvSpPr>
        <p:spPr/>
        <p:txBody>
          <a:bodyPr/>
          <a:lstStyle/>
          <a:p>
            <a:r>
              <a:rPr lang="en-US" dirty="0"/>
              <a:t>Trusting ML predictions</a:t>
            </a:r>
          </a:p>
          <a:p>
            <a:endParaRPr lang="en-US" dirty="0"/>
          </a:p>
        </p:txBody>
      </p:sp>
      <p:pic>
        <p:nvPicPr>
          <p:cNvPr id="5" name="Picture 4">
            <a:extLst>
              <a:ext uri="{FF2B5EF4-FFF2-40B4-BE49-F238E27FC236}">
                <a16:creationId xmlns:a16="http://schemas.microsoft.com/office/drawing/2014/main" id="{1AC5DE79-EDF9-134E-AC01-9DEB4522CCF2}"/>
              </a:ext>
            </a:extLst>
          </p:cNvPr>
          <p:cNvPicPr>
            <a:picLocks noChangeAspect="1"/>
          </p:cNvPicPr>
          <p:nvPr/>
        </p:nvPicPr>
        <p:blipFill>
          <a:blip r:embed="rId4"/>
          <a:stretch>
            <a:fillRect/>
          </a:stretch>
        </p:blipFill>
        <p:spPr>
          <a:xfrm>
            <a:off x="6073105" y="2135802"/>
            <a:ext cx="1066800" cy="1003300"/>
          </a:xfrm>
          <a:prstGeom prst="rect">
            <a:avLst/>
          </a:prstGeom>
        </p:spPr>
      </p:pic>
      <p:pic>
        <p:nvPicPr>
          <p:cNvPr id="6" name="Picture 5">
            <a:extLst>
              <a:ext uri="{FF2B5EF4-FFF2-40B4-BE49-F238E27FC236}">
                <a16:creationId xmlns:a16="http://schemas.microsoft.com/office/drawing/2014/main" id="{61E4DDFF-C518-6C4D-8C13-44B7E1790527}"/>
              </a:ext>
            </a:extLst>
          </p:cNvPr>
          <p:cNvPicPr>
            <a:picLocks noChangeAspect="1"/>
          </p:cNvPicPr>
          <p:nvPr/>
        </p:nvPicPr>
        <p:blipFill>
          <a:blip r:embed="rId5"/>
          <a:stretch>
            <a:fillRect/>
          </a:stretch>
        </p:blipFill>
        <p:spPr>
          <a:xfrm>
            <a:off x="6111205" y="3468017"/>
            <a:ext cx="990600" cy="1016000"/>
          </a:xfrm>
          <a:prstGeom prst="rect">
            <a:avLst/>
          </a:prstGeom>
        </p:spPr>
      </p:pic>
      <p:pic>
        <p:nvPicPr>
          <p:cNvPr id="7" name="Picture 6">
            <a:extLst>
              <a:ext uri="{FF2B5EF4-FFF2-40B4-BE49-F238E27FC236}">
                <a16:creationId xmlns:a16="http://schemas.microsoft.com/office/drawing/2014/main" id="{52025E9D-7BB8-6349-872C-F03E844EE00B}"/>
              </a:ext>
            </a:extLst>
          </p:cNvPr>
          <p:cNvPicPr>
            <a:picLocks noChangeAspect="1"/>
          </p:cNvPicPr>
          <p:nvPr/>
        </p:nvPicPr>
        <p:blipFill>
          <a:blip r:embed="rId6"/>
          <a:stretch>
            <a:fillRect/>
          </a:stretch>
        </p:blipFill>
        <p:spPr>
          <a:xfrm>
            <a:off x="6111205" y="4885057"/>
            <a:ext cx="990600" cy="1016000"/>
          </a:xfrm>
          <a:prstGeom prst="rect">
            <a:avLst/>
          </a:prstGeom>
        </p:spPr>
      </p:pic>
      <p:pic>
        <p:nvPicPr>
          <p:cNvPr id="8" name="Picture 7">
            <a:extLst>
              <a:ext uri="{FF2B5EF4-FFF2-40B4-BE49-F238E27FC236}">
                <a16:creationId xmlns:a16="http://schemas.microsoft.com/office/drawing/2014/main" id="{7FECA6B4-A9CA-2242-8164-1A2AD72C6ADE}"/>
              </a:ext>
            </a:extLst>
          </p:cNvPr>
          <p:cNvPicPr>
            <a:picLocks noChangeAspect="1"/>
          </p:cNvPicPr>
          <p:nvPr/>
        </p:nvPicPr>
        <p:blipFill>
          <a:blip r:embed="rId7"/>
          <a:stretch>
            <a:fillRect/>
          </a:stretch>
        </p:blipFill>
        <p:spPr>
          <a:xfrm>
            <a:off x="8666098" y="2116751"/>
            <a:ext cx="1003300" cy="1041400"/>
          </a:xfrm>
          <a:prstGeom prst="rect">
            <a:avLst/>
          </a:prstGeom>
        </p:spPr>
      </p:pic>
      <p:pic>
        <p:nvPicPr>
          <p:cNvPr id="9" name="Picture 8">
            <a:extLst>
              <a:ext uri="{FF2B5EF4-FFF2-40B4-BE49-F238E27FC236}">
                <a16:creationId xmlns:a16="http://schemas.microsoft.com/office/drawing/2014/main" id="{31C7C0CB-B0E4-2046-8B36-ABC0DB955716}"/>
              </a:ext>
            </a:extLst>
          </p:cNvPr>
          <p:cNvPicPr>
            <a:picLocks noChangeAspect="1"/>
          </p:cNvPicPr>
          <p:nvPr/>
        </p:nvPicPr>
        <p:blipFill>
          <a:blip r:embed="rId8"/>
          <a:stretch>
            <a:fillRect/>
          </a:stretch>
        </p:blipFill>
        <p:spPr>
          <a:xfrm>
            <a:off x="8678797" y="3513604"/>
            <a:ext cx="990600" cy="1016000"/>
          </a:xfrm>
          <a:prstGeom prst="rect">
            <a:avLst/>
          </a:prstGeom>
        </p:spPr>
      </p:pic>
      <p:pic>
        <p:nvPicPr>
          <p:cNvPr id="10" name="Picture 9">
            <a:extLst>
              <a:ext uri="{FF2B5EF4-FFF2-40B4-BE49-F238E27FC236}">
                <a16:creationId xmlns:a16="http://schemas.microsoft.com/office/drawing/2014/main" id="{74ACFE55-F181-4E42-B94B-2F6AE591ECFA}"/>
              </a:ext>
            </a:extLst>
          </p:cNvPr>
          <p:cNvPicPr>
            <a:picLocks noChangeAspect="1"/>
          </p:cNvPicPr>
          <p:nvPr/>
        </p:nvPicPr>
        <p:blipFill>
          <a:blip r:embed="rId9"/>
          <a:stretch>
            <a:fillRect/>
          </a:stretch>
        </p:blipFill>
        <p:spPr>
          <a:xfrm>
            <a:off x="8666098" y="4885058"/>
            <a:ext cx="1300191" cy="1180575"/>
          </a:xfrm>
          <a:prstGeom prst="rect">
            <a:avLst/>
          </a:prstGeom>
        </p:spPr>
      </p:pic>
      <p:sp>
        <p:nvSpPr>
          <p:cNvPr id="11" name="TextBox 10">
            <a:extLst>
              <a:ext uri="{FF2B5EF4-FFF2-40B4-BE49-F238E27FC236}">
                <a16:creationId xmlns:a16="http://schemas.microsoft.com/office/drawing/2014/main" id="{2A143F1A-04FB-BB47-A7C9-6A7ED598C4D1}"/>
              </a:ext>
            </a:extLst>
          </p:cNvPr>
          <p:cNvSpPr txBox="1"/>
          <p:nvPr/>
        </p:nvSpPr>
        <p:spPr>
          <a:xfrm>
            <a:off x="7241189" y="2397863"/>
            <a:ext cx="1128156" cy="369332"/>
          </a:xfrm>
          <a:prstGeom prst="rect">
            <a:avLst/>
          </a:prstGeom>
          <a:noFill/>
        </p:spPr>
        <p:txBody>
          <a:bodyPr wrap="square" rtlCol="0">
            <a:spAutoFit/>
          </a:bodyPr>
          <a:lstStyle/>
          <a:p>
            <a:r>
              <a:rPr lang="en-US" dirty="0"/>
              <a:t>Red</a:t>
            </a:r>
          </a:p>
        </p:txBody>
      </p:sp>
      <p:sp>
        <p:nvSpPr>
          <p:cNvPr id="12" name="TextBox 11">
            <a:extLst>
              <a:ext uri="{FF2B5EF4-FFF2-40B4-BE49-F238E27FC236}">
                <a16:creationId xmlns:a16="http://schemas.microsoft.com/office/drawing/2014/main" id="{E0CA4899-22AB-2742-B536-7A7CEE9806DC}"/>
              </a:ext>
            </a:extLst>
          </p:cNvPr>
          <p:cNvSpPr txBox="1"/>
          <p:nvPr/>
        </p:nvSpPr>
        <p:spPr>
          <a:xfrm>
            <a:off x="7201193" y="3790077"/>
            <a:ext cx="1128156" cy="369332"/>
          </a:xfrm>
          <a:prstGeom prst="rect">
            <a:avLst/>
          </a:prstGeom>
          <a:noFill/>
        </p:spPr>
        <p:txBody>
          <a:bodyPr wrap="square" rtlCol="0">
            <a:spAutoFit/>
          </a:bodyPr>
          <a:lstStyle/>
          <a:p>
            <a:r>
              <a:rPr lang="en-US" dirty="0"/>
              <a:t>Yellow</a:t>
            </a:r>
          </a:p>
        </p:txBody>
      </p:sp>
      <p:sp>
        <p:nvSpPr>
          <p:cNvPr id="13" name="TextBox 12">
            <a:extLst>
              <a:ext uri="{FF2B5EF4-FFF2-40B4-BE49-F238E27FC236}">
                <a16:creationId xmlns:a16="http://schemas.microsoft.com/office/drawing/2014/main" id="{45822D71-B6D4-2543-BA58-63342336F0B6}"/>
              </a:ext>
            </a:extLst>
          </p:cNvPr>
          <p:cNvSpPr txBox="1"/>
          <p:nvPr/>
        </p:nvSpPr>
        <p:spPr>
          <a:xfrm>
            <a:off x="7241189" y="5208391"/>
            <a:ext cx="1128156" cy="369332"/>
          </a:xfrm>
          <a:prstGeom prst="rect">
            <a:avLst/>
          </a:prstGeom>
          <a:noFill/>
        </p:spPr>
        <p:txBody>
          <a:bodyPr wrap="square" rtlCol="0">
            <a:spAutoFit/>
          </a:bodyPr>
          <a:lstStyle/>
          <a:p>
            <a:r>
              <a:rPr lang="en-US" dirty="0"/>
              <a:t>Green</a:t>
            </a:r>
          </a:p>
        </p:txBody>
      </p:sp>
      <p:sp>
        <p:nvSpPr>
          <p:cNvPr id="14" name="TextBox 13">
            <a:extLst>
              <a:ext uri="{FF2B5EF4-FFF2-40B4-BE49-F238E27FC236}">
                <a16:creationId xmlns:a16="http://schemas.microsoft.com/office/drawing/2014/main" id="{E2C980E4-5CC2-044F-9511-E1ED291025B3}"/>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dirty="0"/>
              <a:t>Training data</a:t>
            </a:r>
          </a:p>
        </p:txBody>
      </p:sp>
      <p:grpSp>
        <p:nvGrpSpPr>
          <p:cNvPr id="15" name="Group 14">
            <a:extLst>
              <a:ext uri="{FF2B5EF4-FFF2-40B4-BE49-F238E27FC236}">
                <a16:creationId xmlns:a16="http://schemas.microsoft.com/office/drawing/2014/main" id="{AFC26465-7FEE-4E45-AC4C-99057BF2DE3F}"/>
              </a:ext>
            </a:extLst>
          </p:cNvPr>
          <p:cNvGrpSpPr/>
          <p:nvPr/>
        </p:nvGrpSpPr>
        <p:grpSpPr>
          <a:xfrm>
            <a:off x="667079" y="2541566"/>
            <a:ext cx="3355596" cy="3164785"/>
            <a:chOff x="527380" y="2518569"/>
            <a:chExt cx="3355596" cy="3164785"/>
          </a:xfrm>
        </p:grpSpPr>
        <p:pic>
          <p:nvPicPr>
            <p:cNvPr id="16" name="Picture 15">
              <a:extLst>
                <a:ext uri="{FF2B5EF4-FFF2-40B4-BE49-F238E27FC236}">
                  <a16:creationId xmlns:a16="http://schemas.microsoft.com/office/drawing/2014/main" id="{3608FB3A-D052-AF40-A9A4-33228CE03BDA}"/>
                </a:ext>
              </a:extLst>
            </p:cNvPr>
            <p:cNvPicPr>
              <a:picLocks noChangeAspect="1"/>
            </p:cNvPicPr>
            <p:nvPr/>
          </p:nvPicPr>
          <p:blipFill>
            <a:blip r:embed="rId4"/>
            <a:stretch>
              <a:fillRect/>
            </a:stretch>
          </p:blipFill>
          <p:spPr>
            <a:xfrm>
              <a:off x="1025770" y="2518569"/>
              <a:ext cx="1066800" cy="1003300"/>
            </a:xfrm>
            <a:prstGeom prst="rect">
              <a:avLst/>
            </a:prstGeom>
          </p:spPr>
        </p:pic>
        <p:pic>
          <p:nvPicPr>
            <p:cNvPr id="17" name="Picture 16">
              <a:extLst>
                <a:ext uri="{FF2B5EF4-FFF2-40B4-BE49-F238E27FC236}">
                  <a16:creationId xmlns:a16="http://schemas.microsoft.com/office/drawing/2014/main" id="{091B5CFE-9B46-AE43-9DD6-373A074E2D11}"/>
                </a:ext>
              </a:extLst>
            </p:cNvPr>
            <p:cNvPicPr>
              <a:picLocks noChangeAspect="1"/>
            </p:cNvPicPr>
            <p:nvPr/>
          </p:nvPicPr>
          <p:blipFill>
            <a:blip r:embed="rId5"/>
            <a:stretch>
              <a:fillRect/>
            </a:stretch>
          </p:blipFill>
          <p:spPr>
            <a:xfrm>
              <a:off x="1720724" y="2869265"/>
              <a:ext cx="990600" cy="1016000"/>
            </a:xfrm>
            <a:prstGeom prst="rect">
              <a:avLst/>
            </a:prstGeom>
          </p:spPr>
        </p:pic>
        <p:pic>
          <p:nvPicPr>
            <p:cNvPr id="18" name="Picture 17">
              <a:extLst>
                <a:ext uri="{FF2B5EF4-FFF2-40B4-BE49-F238E27FC236}">
                  <a16:creationId xmlns:a16="http://schemas.microsoft.com/office/drawing/2014/main" id="{B3BA2AF9-26CF-7941-86CB-185B41F733CD}"/>
                </a:ext>
              </a:extLst>
            </p:cNvPr>
            <p:cNvPicPr>
              <a:picLocks noChangeAspect="1"/>
            </p:cNvPicPr>
            <p:nvPr/>
          </p:nvPicPr>
          <p:blipFill>
            <a:blip r:embed="rId6"/>
            <a:stretch>
              <a:fillRect/>
            </a:stretch>
          </p:blipFill>
          <p:spPr>
            <a:xfrm>
              <a:off x="1101970" y="3392567"/>
              <a:ext cx="990600" cy="1016000"/>
            </a:xfrm>
            <a:prstGeom prst="rect">
              <a:avLst/>
            </a:prstGeom>
          </p:spPr>
        </p:pic>
        <p:pic>
          <p:nvPicPr>
            <p:cNvPr id="19" name="Picture 18">
              <a:extLst>
                <a:ext uri="{FF2B5EF4-FFF2-40B4-BE49-F238E27FC236}">
                  <a16:creationId xmlns:a16="http://schemas.microsoft.com/office/drawing/2014/main" id="{7677DD73-DAA1-F348-83DB-06E40326DF2C}"/>
                </a:ext>
              </a:extLst>
            </p:cNvPr>
            <p:cNvPicPr>
              <a:picLocks noChangeAspect="1"/>
            </p:cNvPicPr>
            <p:nvPr/>
          </p:nvPicPr>
          <p:blipFill>
            <a:blip r:embed="rId6"/>
            <a:stretch>
              <a:fillRect/>
            </a:stretch>
          </p:blipFill>
          <p:spPr>
            <a:xfrm>
              <a:off x="2254124" y="2520230"/>
              <a:ext cx="990600" cy="1016000"/>
            </a:xfrm>
            <a:prstGeom prst="rect">
              <a:avLst/>
            </a:prstGeom>
          </p:spPr>
        </p:pic>
        <p:pic>
          <p:nvPicPr>
            <p:cNvPr id="20" name="Picture 19">
              <a:extLst>
                <a:ext uri="{FF2B5EF4-FFF2-40B4-BE49-F238E27FC236}">
                  <a16:creationId xmlns:a16="http://schemas.microsoft.com/office/drawing/2014/main" id="{5AAAB8C2-6AD9-2D4B-A187-0A00565DAEA3}"/>
                </a:ext>
              </a:extLst>
            </p:cNvPr>
            <p:cNvPicPr>
              <a:picLocks noChangeAspect="1"/>
            </p:cNvPicPr>
            <p:nvPr/>
          </p:nvPicPr>
          <p:blipFill>
            <a:blip r:embed="rId7"/>
            <a:stretch>
              <a:fillRect/>
            </a:stretch>
          </p:blipFill>
          <p:spPr>
            <a:xfrm>
              <a:off x="1631454" y="3779985"/>
              <a:ext cx="1003300" cy="1041400"/>
            </a:xfrm>
            <a:prstGeom prst="rect">
              <a:avLst/>
            </a:prstGeom>
          </p:spPr>
        </p:pic>
        <p:pic>
          <p:nvPicPr>
            <p:cNvPr id="21" name="Picture 20">
              <a:extLst>
                <a:ext uri="{FF2B5EF4-FFF2-40B4-BE49-F238E27FC236}">
                  <a16:creationId xmlns:a16="http://schemas.microsoft.com/office/drawing/2014/main" id="{95FBA1C2-1DCE-824F-99B8-9C7110028CC0}"/>
                </a:ext>
              </a:extLst>
            </p:cNvPr>
            <p:cNvPicPr>
              <a:picLocks noChangeAspect="1"/>
            </p:cNvPicPr>
            <p:nvPr/>
          </p:nvPicPr>
          <p:blipFill>
            <a:blip r:embed="rId8"/>
            <a:stretch>
              <a:fillRect/>
            </a:stretch>
          </p:blipFill>
          <p:spPr>
            <a:xfrm>
              <a:off x="2630238" y="3202748"/>
              <a:ext cx="990600" cy="1016000"/>
            </a:xfrm>
            <a:prstGeom prst="rect">
              <a:avLst/>
            </a:prstGeom>
          </p:spPr>
        </p:pic>
        <p:pic>
          <p:nvPicPr>
            <p:cNvPr id="22" name="Picture 21">
              <a:extLst>
                <a:ext uri="{FF2B5EF4-FFF2-40B4-BE49-F238E27FC236}">
                  <a16:creationId xmlns:a16="http://schemas.microsoft.com/office/drawing/2014/main" id="{7F990791-A1BF-BD4B-8642-C8DD8EF55F4B}"/>
                </a:ext>
              </a:extLst>
            </p:cNvPr>
            <p:cNvPicPr>
              <a:picLocks noChangeAspect="1"/>
            </p:cNvPicPr>
            <p:nvPr/>
          </p:nvPicPr>
          <p:blipFill>
            <a:blip r:embed="rId4"/>
            <a:stretch>
              <a:fillRect/>
            </a:stretch>
          </p:blipFill>
          <p:spPr>
            <a:xfrm>
              <a:off x="2262908" y="3781444"/>
              <a:ext cx="1066800" cy="1003300"/>
            </a:xfrm>
            <a:prstGeom prst="rect">
              <a:avLst/>
            </a:prstGeom>
          </p:spPr>
        </p:pic>
        <p:pic>
          <p:nvPicPr>
            <p:cNvPr id="23" name="Picture 22">
              <a:extLst>
                <a:ext uri="{FF2B5EF4-FFF2-40B4-BE49-F238E27FC236}">
                  <a16:creationId xmlns:a16="http://schemas.microsoft.com/office/drawing/2014/main" id="{9742A79B-929D-2248-900F-F3A37491AA0F}"/>
                </a:ext>
              </a:extLst>
            </p:cNvPr>
            <p:cNvPicPr>
              <a:picLocks noChangeAspect="1"/>
            </p:cNvPicPr>
            <p:nvPr/>
          </p:nvPicPr>
          <p:blipFill>
            <a:blip r:embed="rId10"/>
            <a:stretch>
              <a:fillRect/>
            </a:stretch>
          </p:blipFill>
          <p:spPr>
            <a:xfrm>
              <a:off x="1228311" y="4393228"/>
              <a:ext cx="1016000" cy="1003300"/>
            </a:xfrm>
            <a:prstGeom prst="rect">
              <a:avLst/>
            </a:prstGeom>
          </p:spPr>
        </p:pic>
        <p:pic>
          <p:nvPicPr>
            <p:cNvPr id="24" name="Picture 23">
              <a:extLst>
                <a:ext uri="{FF2B5EF4-FFF2-40B4-BE49-F238E27FC236}">
                  <a16:creationId xmlns:a16="http://schemas.microsoft.com/office/drawing/2014/main" id="{84E353F9-CBFF-2B40-A742-ED46481A0D4C}"/>
                </a:ext>
              </a:extLst>
            </p:cNvPr>
            <p:cNvPicPr>
              <a:picLocks noChangeAspect="1"/>
            </p:cNvPicPr>
            <p:nvPr/>
          </p:nvPicPr>
          <p:blipFill>
            <a:blip r:embed="rId10"/>
            <a:stretch>
              <a:fillRect/>
            </a:stretch>
          </p:blipFill>
          <p:spPr>
            <a:xfrm>
              <a:off x="2866976" y="4218748"/>
              <a:ext cx="1016000" cy="1003300"/>
            </a:xfrm>
            <a:prstGeom prst="rect">
              <a:avLst/>
            </a:prstGeom>
          </p:spPr>
        </p:pic>
        <p:pic>
          <p:nvPicPr>
            <p:cNvPr id="25" name="Picture 24">
              <a:extLst>
                <a:ext uri="{FF2B5EF4-FFF2-40B4-BE49-F238E27FC236}">
                  <a16:creationId xmlns:a16="http://schemas.microsoft.com/office/drawing/2014/main" id="{6001DC72-A4A6-DE47-B50C-AACFA3771CD6}"/>
                </a:ext>
              </a:extLst>
            </p:cNvPr>
            <p:cNvPicPr>
              <a:picLocks noChangeAspect="1"/>
            </p:cNvPicPr>
            <p:nvPr/>
          </p:nvPicPr>
          <p:blipFill>
            <a:blip r:embed="rId8"/>
            <a:stretch>
              <a:fillRect/>
            </a:stretch>
          </p:blipFill>
          <p:spPr>
            <a:xfrm>
              <a:off x="542067" y="3025680"/>
              <a:ext cx="990600" cy="1016000"/>
            </a:xfrm>
            <a:prstGeom prst="rect">
              <a:avLst/>
            </a:prstGeom>
          </p:spPr>
        </p:pic>
        <p:pic>
          <p:nvPicPr>
            <p:cNvPr id="26" name="Picture 25">
              <a:extLst>
                <a:ext uri="{FF2B5EF4-FFF2-40B4-BE49-F238E27FC236}">
                  <a16:creationId xmlns:a16="http://schemas.microsoft.com/office/drawing/2014/main" id="{D4F396D2-F146-6049-BB74-DBCA332D2990}"/>
                </a:ext>
              </a:extLst>
            </p:cNvPr>
            <p:cNvPicPr>
              <a:picLocks noChangeAspect="1"/>
            </p:cNvPicPr>
            <p:nvPr/>
          </p:nvPicPr>
          <p:blipFill>
            <a:blip r:embed="rId6"/>
            <a:stretch>
              <a:fillRect/>
            </a:stretch>
          </p:blipFill>
          <p:spPr>
            <a:xfrm>
              <a:off x="1847798" y="4667354"/>
              <a:ext cx="990600" cy="1016000"/>
            </a:xfrm>
            <a:prstGeom prst="rect">
              <a:avLst/>
            </a:prstGeom>
          </p:spPr>
        </p:pic>
        <p:pic>
          <p:nvPicPr>
            <p:cNvPr id="27" name="Picture 26">
              <a:extLst>
                <a:ext uri="{FF2B5EF4-FFF2-40B4-BE49-F238E27FC236}">
                  <a16:creationId xmlns:a16="http://schemas.microsoft.com/office/drawing/2014/main" id="{B2CCD8DF-F16C-CF42-B232-DF61BEE823E4}"/>
                </a:ext>
              </a:extLst>
            </p:cNvPr>
            <p:cNvPicPr>
              <a:picLocks noChangeAspect="1"/>
            </p:cNvPicPr>
            <p:nvPr/>
          </p:nvPicPr>
          <p:blipFill>
            <a:blip r:embed="rId5"/>
            <a:stretch>
              <a:fillRect/>
            </a:stretch>
          </p:blipFill>
          <p:spPr>
            <a:xfrm>
              <a:off x="527380" y="4155865"/>
              <a:ext cx="990600" cy="1016000"/>
            </a:xfrm>
            <a:prstGeom prst="rect">
              <a:avLst/>
            </a:prstGeom>
          </p:spPr>
        </p:pic>
      </p:grpSp>
      <p:sp>
        <p:nvSpPr>
          <p:cNvPr id="28" name="TextBox 27">
            <a:extLst>
              <a:ext uri="{FF2B5EF4-FFF2-40B4-BE49-F238E27FC236}">
                <a16:creationId xmlns:a16="http://schemas.microsoft.com/office/drawing/2014/main" id="{06F0EB72-B393-9D45-B3D4-FCA6A4F66666}"/>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dirty="0"/>
              <a:t>New data</a:t>
            </a:r>
          </a:p>
        </p:txBody>
      </p:sp>
      <p:sp>
        <p:nvSpPr>
          <p:cNvPr id="29" name="Rounded Rectangle 28">
            <a:extLst>
              <a:ext uri="{FF2B5EF4-FFF2-40B4-BE49-F238E27FC236}">
                <a16:creationId xmlns:a16="http://schemas.microsoft.com/office/drawing/2014/main" id="{A4E81200-A736-DF41-8237-CC75F9BA6100}"/>
              </a:ext>
            </a:extLst>
          </p:cNvPr>
          <p:cNvSpPr/>
          <p:nvPr/>
        </p:nvSpPr>
        <p:spPr>
          <a:xfrm>
            <a:off x="8666098" y="4844382"/>
            <a:ext cx="1318592" cy="1253242"/>
          </a:xfrm>
          <a:prstGeom prst="roundRect">
            <a:avLst/>
          </a:prstGeom>
          <a:noFill/>
          <a:ln w="34925">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BEC427C-7BDA-294F-BCF2-78E45BD7A43F}"/>
              </a:ext>
            </a:extLst>
          </p:cNvPr>
          <p:cNvSpPr txBox="1"/>
          <p:nvPr/>
        </p:nvSpPr>
        <p:spPr>
          <a:xfrm>
            <a:off x="10128318" y="2397863"/>
            <a:ext cx="1128156" cy="369332"/>
          </a:xfrm>
          <a:prstGeom prst="rect">
            <a:avLst/>
          </a:prstGeom>
          <a:noFill/>
        </p:spPr>
        <p:txBody>
          <a:bodyPr wrap="square" rtlCol="0">
            <a:spAutoFit/>
          </a:bodyPr>
          <a:lstStyle/>
          <a:p>
            <a:r>
              <a:rPr lang="en-US" dirty="0"/>
              <a:t>Pink</a:t>
            </a:r>
          </a:p>
        </p:txBody>
      </p:sp>
      <p:sp>
        <p:nvSpPr>
          <p:cNvPr id="31" name="TextBox 30">
            <a:extLst>
              <a:ext uri="{FF2B5EF4-FFF2-40B4-BE49-F238E27FC236}">
                <a16:creationId xmlns:a16="http://schemas.microsoft.com/office/drawing/2014/main" id="{DEABBDBF-FB78-DD41-A70E-9FA49022BC96}"/>
              </a:ext>
            </a:extLst>
          </p:cNvPr>
          <p:cNvSpPr txBox="1"/>
          <p:nvPr/>
        </p:nvSpPr>
        <p:spPr>
          <a:xfrm>
            <a:off x="10128318" y="3791351"/>
            <a:ext cx="1128156" cy="369332"/>
          </a:xfrm>
          <a:prstGeom prst="rect">
            <a:avLst/>
          </a:prstGeom>
          <a:noFill/>
        </p:spPr>
        <p:txBody>
          <a:bodyPr wrap="square" rtlCol="0">
            <a:spAutoFit/>
          </a:bodyPr>
          <a:lstStyle/>
          <a:p>
            <a:r>
              <a:rPr lang="en-US" dirty="0"/>
              <a:t>Orange</a:t>
            </a:r>
          </a:p>
        </p:txBody>
      </p:sp>
      <p:sp>
        <p:nvSpPr>
          <p:cNvPr id="33" name="Rounded Rectangular Callout 32">
            <a:extLst>
              <a:ext uri="{FF2B5EF4-FFF2-40B4-BE49-F238E27FC236}">
                <a16:creationId xmlns:a16="http://schemas.microsoft.com/office/drawing/2014/main" id="{A4EF1DA2-4D98-2D45-8B11-DDFFF36FA11B}"/>
              </a:ext>
            </a:extLst>
          </p:cNvPr>
          <p:cNvSpPr/>
          <p:nvPr/>
        </p:nvSpPr>
        <p:spPr>
          <a:xfrm>
            <a:off x="9913166" y="4335214"/>
            <a:ext cx="2186975" cy="342469"/>
          </a:xfrm>
          <a:prstGeom prst="wedgeRoundRectCallout">
            <a:avLst>
              <a:gd name="adj1" fmla="val -64164"/>
              <a:gd name="adj2" fmla="val 208381"/>
              <a:gd name="adj3" fmla="val 16667"/>
            </a:avLst>
          </a:prstGeom>
          <a:solidFill>
            <a:schemeClr val="bg1"/>
          </a:solidFill>
          <a:ln>
            <a:solidFill>
              <a:srgbClr val="D55E0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solidFill>
                  <a:schemeClr val="tx1"/>
                </a:solidFill>
              </a:rPr>
              <a:t>Non-conforming</a:t>
            </a:r>
          </a:p>
        </p:txBody>
      </p:sp>
      <p:sp>
        <p:nvSpPr>
          <p:cNvPr id="34" name="TextBox 33">
            <a:extLst>
              <a:ext uri="{FF2B5EF4-FFF2-40B4-BE49-F238E27FC236}">
                <a16:creationId xmlns:a16="http://schemas.microsoft.com/office/drawing/2014/main" id="{183EAB77-438B-2C4A-A1A3-25508ABBA6D5}"/>
              </a:ext>
            </a:extLst>
          </p:cNvPr>
          <p:cNvSpPr txBox="1"/>
          <p:nvPr/>
        </p:nvSpPr>
        <p:spPr>
          <a:xfrm>
            <a:off x="10157193" y="5208391"/>
            <a:ext cx="988620" cy="369332"/>
          </a:xfrm>
          <a:prstGeom prst="rect">
            <a:avLst/>
          </a:prstGeom>
          <a:noFill/>
          <a:ln>
            <a:noFill/>
          </a:ln>
        </p:spPr>
        <p:txBody>
          <a:bodyPr wrap="square" rtlCol="0">
            <a:spAutoFit/>
          </a:bodyPr>
          <a:lstStyle/>
          <a:p>
            <a:r>
              <a:rPr lang="en-US" dirty="0">
                <a:solidFill>
                  <a:srgbClr val="009E73"/>
                </a:solidFill>
              </a:rPr>
              <a:t>Green</a:t>
            </a:r>
          </a:p>
        </p:txBody>
      </p:sp>
      <p:pic>
        <p:nvPicPr>
          <p:cNvPr id="1026" name="Picture 2" descr="Confused Man Free Vector Art - (159 Free Downloads)">
            <a:extLst>
              <a:ext uri="{FF2B5EF4-FFF2-40B4-BE49-F238E27FC236}">
                <a16:creationId xmlns:a16="http://schemas.microsoft.com/office/drawing/2014/main" id="{08FDBA0B-5B3D-7544-AB0D-F1625501D1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71757" y="4940839"/>
            <a:ext cx="968559" cy="9685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7145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25A1F0-293C-9248-B3F3-7034EE2B5D27}"/>
              </a:ext>
            </a:extLst>
          </p:cNvPr>
          <p:cNvSpPr>
            <a:spLocks noGrp="1"/>
          </p:cNvSpPr>
          <p:nvPr>
            <p:ph type="body" sz="quarter" idx="13"/>
          </p:nvPr>
        </p:nvSpPr>
        <p:spPr/>
        <p:txBody>
          <a:bodyPr/>
          <a:lstStyle/>
          <a:p>
            <a:r>
              <a:rPr lang="en-US" dirty="0"/>
              <a:t>Non-conformance = untrustworthy prediction</a:t>
            </a:r>
          </a:p>
        </p:txBody>
      </p:sp>
      <p:pic>
        <p:nvPicPr>
          <p:cNvPr id="5" name="Picture 4">
            <a:extLst>
              <a:ext uri="{FF2B5EF4-FFF2-40B4-BE49-F238E27FC236}">
                <a16:creationId xmlns:a16="http://schemas.microsoft.com/office/drawing/2014/main" id="{6D72A086-80F6-974E-83AB-F6ADA9D86813}"/>
              </a:ext>
            </a:extLst>
          </p:cNvPr>
          <p:cNvPicPr>
            <a:picLocks noChangeAspect="1"/>
          </p:cNvPicPr>
          <p:nvPr/>
        </p:nvPicPr>
        <p:blipFill rotWithShape="1">
          <a:blip r:embed="rId3"/>
          <a:srcRect l="48367" r="18147"/>
          <a:stretch/>
        </p:blipFill>
        <p:spPr>
          <a:xfrm>
            <a:off x="4360208" y="1690690"/>
            <a:ext cx="3402178" cy="3619500"/>
          </a:xfrm>
          <a:prstGeom prst="rect">
            <a:avLst/>
          </a:prstGeom>
        </p:spPr>
      </p:pic>
      <p:sp>
        <p:nvSpPr>
          <p:cNvPr id="7" name="Rectangle 6">
            <a:extLst>
              <a:ext uri="{FF2B5EF4-FFF2-40B4-BE49-F238E27FC236}">
                <a16:creationId xmlns:a16="http://schemas.microsoft.com/office/drawing/2014/main" id="{1B83AC68-1951-7847-A5A0-CA22FB7E7DA0}"/>
              </a:ext>
            </a:extLst>
          </p:cNvPr>
          <p:cNvSpPr/>
          <p:nvPr/>
        </p:nvSpPr>
        <p:spPr>
          <a:xfrm>
            <a:off x="457200" y="1690690"/>
            <a:ext cx="3200400" cy="9233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Detection</a:t>
            </a:r>
          </a:p>
        </p:txBody>
      </p:sp>
      <p:sp>
        <p:nvSpPr>
          <p:cNvPr id="8" name="Rectangle 7">
            <a:extLst>
              <a:ext uri="{FF2B5EF4-FFF2-40B4-BE49-F238E27FC236}">
                <a16:creationId xmlns:a16="http://schemas.microsoft.com/office/drawing/2014/main" id="{35D1EFA4-F01C-4E44-846E-111F914ED6F8}"/>
              </a:ext>
            </a:extLst>
          </p:cNvPr>
          <p:cNvSpPr/>
          <p:nvPr/>
        </p:nvSpPr>
        <p:spPr>
          <a:xfrm>
            <a:off x="8417359" y="1690690"/>
            <a:ext cx="3200400" cy="9233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Explanation</a:t>
            </a:r>
          </a:p>
        </p:txBody>
      </p:sp>
      <p:sp>
        <p:nvSpPr>
          <p:cNvPr id="10" name="Content Placeholder 2">
            <a:extLst>
              <a:ext uri="{FF2B5EF4-FFF2-40B4-BE49-F238E27FC236}">
                <a16:creationId xmlns:a16="http://schemas.microsoft.com/office/drawing/2014/main" id="{5E950B91-A81E-D74E-9B0C-EBFE83F4D908}"/>
              </a:ext>
            </a:extLst>
          </p:cNvPr>
          <p:cNvSpPr>
            <a:spLocks noGrp="1"/>
          </p:cNvSpPr>
          <p:nvPr>
            <p:ph sz="quarter" idx="11"/>
          </p:nvPr>
        </p:nvSpPr>
        <p:spPr>
          <a:xfrm>
            <a:off x="-103086" y="5035387"/>
            <a:ext cx="4320972" cy="923330"/>
          </a:xfrm>
        </p:spPr>
        <p:txBody>
          <a:bodyPr/>
          <a:lstStyle/>
          <a:p>
            <a:pPr marL="0" indent="0" algn="ctr">
              <a:buNone/>
            </a:pPr>
            <a:r>
              <a:rPr lang="en-US" dirty="0"/>
              <a:t>Conformance constraints</a:t>
            </a:r>
          </a:p>
          <a:p>
            <a:pPr marL="0" indent="0" algn="ctr">
              <a:buNone/>
            </a:pPr>
            <a:r>
              <a:rPr lang="en-US" dirty="0"/>
              <a:t>[SIGMOD 2021]</a:t>
            </a:r>
          </a:p>
          <a:p>
            <a:pPr marL="0" indent="0" algn="ctr">
              <a:buNone/>
            </a:pPr>
            <a:endParaRPr lang="en-US" dirty="0"/>
          </a:p>
        </p:txBody>
      </p:sp>
      <p:sp>
        <p:nvSpPr>
          <p:cNvPr id="11" name="Content Placeholder 2">
            <a:extLst>
              <a:ext uri="{FF2B5EF4-FFF2-40B4-BE49-F238E27FC236}">
                <a16:creationId xmlns:a16="http://schemas.microsoft.com/office/drawing/2014/main" id="{EDEF8B75-0A4D-644B-BD1A-0BA6092A796A}"/>
              </a:ext>
            </a:extLst>
          </p:cNvPr>
          <p:cNvSpPr txBox="1">
            <a:spLocks/>
          </p:cNvSpPr>
          <p:nvPr/>
        </p:nvSpPr>
        <p:spPr>
          <a:xfrm>
            <a:off x="7857073" y="5035387"/>
            <a:ext cx="4320972" cy="923330"/>
          </a:xfrm>
          <a:prstGeom prst="rect">
            <a:avLst/>
          </a:prstGeom>
        </p:spPr>
        <p:txBody>
          <a:bodyPr vert="horz" wrap="none" lIns="365760" tIns="0" rIns="365760" bIns="45720" rtlCol="0">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b="0" i="0" kern="1200" cap="none"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00000"/>
              </a:lnSpc>
              <a:spcBef>
                <a:spcPts val="600"/>
              </a:spcBef>
              <a:buFont typeface="Arial" panose="020B0604020202020204" pitchFamily="34" charset="0"/>
              <a:buChar char="•"/>
              <a:defRPr sz="1600"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ExTuNe</a:t>
            </a:r>
          </a:p>
          <a:p>
            <a:pPr marL="0" indent="0" algn="ctr">
              <a:buFont typeface="Arial" panose="020B0604020202020204" pitchFamily="34" charset="0"/>
              <a:buNone/>
            </a:pPr>
            <a:r>
              <a:rPr lang="en-US" dirty="0"/>
              <a:t>[SIGMOD 2020 Demo]</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p:pic>
        <p:nvPicPr>
          <p:cNvPr id="12" name="Picture 11">
            <a:extLst>
              <a:ext uri="{FF2B5EF4-FFF2-40B4-BE49-F238E27FC236}">
                <a16:creationId xmlns:a16="http://schemas.microsoft.com/office/drawing/2014/main" id="{77680378-360B-2445-9F73-BDB44A4E7CC7}"/>
              </a:ext>
            </a:extLst>
          </p:cNvPr>
          <p:cNvPicPr>
            <a:picLocks noChangeAspect="1"/>
          </p:cNvPicPr>
          <p:nvPr/>
        </p:nvPicPr>
        <p:blipFill rotWithShape="1">
          <a:blip r:embed="rId3"/>
          <a:srcRect l="48367" r="18147"/>
          <a:stretch/>
        </p:blipFill>
        <p:spPr>
          <a:xfrm flipH="1">
            <a:off x="4360208" y="1707352"/>
            <a:ext cx="3402178" cy="3619500"/>
          </a:xfrm>
          <a:prstGeom prst="rect">
            <a:avLst/>
          </a:prstGeom>
        </p:spPr>
      </p:pic>
      <p:sp>
        <p:nvSpPr>
          <p:cNvPr id="9" name="Rounded Rectangular Callout 8">
            <a:extLst>
              <a:ext uri="{FF2B5EF4-FFF2-40B4-BE49-F238E27FC236}">
                <a16:creationId xmlns:a16="http://schemas.microsoft.com/office/drawing/2014/main" id="{BA3D969F-3694-424A-A9CF-42079AAB0064}"/>
              </a:ext>
            </a:extLst>
          </p:cNvPr>
          <p:cNvSpPr/>
          <p:nvPr/>
        </p:nvSpPr>
        <p:spPr>
          <a:xfrm>
            <a:off x="8417359" y="3357890"/>
            <a:ext cx="3200400" cy="1385047"/>
          </a:xfrm>
          <a:prstGeom prst="wedgeRoundRectCallout">
            <a:avLst>
              <a:gd name="adj1" fmla="val -90849"/>
              <a:gd name="adj2" fmla="val -133512"/>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tx1"/>
                </a:solidFill>
              </a:rPr>
              <a:t>Why is it </a:t>
            </a:r>
          </a:p>
          <a:p>
            <a:pPr algn="ctr"/>
            <a:r>
              <a:rPr lang="en-US" sz="2800" dirty="0">
                <a:solidFill>
                  <a:schemeClr val="tx1"/>
                </a:solidFill>
              </a:rPr>
              <a:t>non-conforming?</a:t>
            </a:r>
          </a:p>
        </p:txBody>
      </p:sp>
      <p:sp>
        <p:nvSpPr>
          <p:cNvPr id="6" name="Rounded Rectangular Callout 5">
            <a:extLst>
              <a:ext uri="{FF2B5EF4-FFF2-40B4-BE49-F238E27FC236}">
                <a16:creationId xmlns:a16="http://schemas.microsoft.com/office/drawing/2014/main" id="{E2FC11CF-DEDA-BD49-BC3B-265E21B21880}"/>
              </a:ext>
            </a:extLst>
          </p:cNvPr>
          <p:cNvSpPr/>
          <p:nvPr/>
        </p:nvSpPr>
        <p:spPr>
          <a:xfrm>
            <a:off x="457200" y="3357890"/>
            <a:ext cx="3200400" cy="1385047"/>
          </a:xfrm>
          <a:prstGeom prst="wedgeRoundRectCallout">
            <a:avLst>
              <a:gd name="adj1" fmla="val 91390"/>
              <a:gd name="adj2" fmla="val -110316"/>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tx1"/>
                </a:solidFill>
              </a:rPr>
              <a:t>Is it </a:t>
            </a:r>
          </a:p>
          <a:p>
            <a:pPr algn="ctr"/>
            <a:r>
              <a:rPr lang="en-US" sz="2800" dirty="0">
                <a:solidFill>
                  <a:schemeClr val="tx1"/>
                </a:solidFill>
              </a:rPr>
              <a:t>non-conforming?</a:t>
            </a:r>
          </a:p>
        </p:txBody>
      </p:sp>
    </p:spTree>
    <p:extLst>
      <p:ext uri="{BB962C8B-B14F-4D97-AF65-F5344CB8AC3E}">
        <p14:creationId xmlns:p14="http://schemas.microsoft.com/office/powerpoint/2010/main" val="290286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AC8CC-6074-314C-897D-F476518FBE30}"/>
              </a:ext>
            </a:extLst>
          </p:cNvPr>
          <p:cNvSpPr>
            <a:spLocks noGrp="1"/>
          </p:cNvSpPr>
          <p:nvPr>
            <p:ph type="body" sz="quarter" idx="13"/>
          </p:nvPr>
        </p:nvSpPr>
        <p:spPr/>
        <p:txBody>
          <a:bodyPr/>
          <a:lstStyle/>
          <a:p>
            <a:r>
              <a:rPr lang="en-US" dirty="0"/>
              <a:t>A real-world example: airlines dataset</a:t>
            </a:r>
          </a:p>
        </p:txBody>
      </p:sp>
      <p:sp>
        <p:nvSpPr>
          <p:cNvPr id="5" name="Content Placeholder 2">
            <a:extLst>
              <a:ext uri="{FF2B5EF4-FFF2-40B4-BE49-F238E27FC236}">
                <a16:creationId xmlns:a16="http://schemas.microsoft.com/office/drawing/2014/main" id="{C4F5B814-7EB1-3A40-8FC4-0BE276E79B8F}"/>
              </a:ext>
            </a:extLst>
          </p:cNvPr>
          <p:cNvSpPr txBox="1">
            <a:spLocks/>
          </p:cNvSpPr>
          <p:nvPr/>
        </p:nvSpPr>
        <p:spPr>
          <a:xfrm>
            <a:off x="570368" y="143222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Regression task: predict arrival delay</a:t>
            </a:r>
          </a:p>
        </p:txBody>
      </p:sp>
      <p:pic>
        <p:nvPicPr>
          <p:cNvPr id="6" name="Content Placeholder 5">
            <a:extLst>
              <a:ext uri="{FF2B5EF4-FFF2-40B4-BE49-F238E27FC236}">
                <a16:creationId xmlns:a16="http://schemas.microsoft.com/office/drawing/2014/main" id="{5DF5A6CC-34F3-BD47-9E73-67A049B68B5F}"/>
              </a:ext>
            </a:extLst>
          </p:cNvPr>
          <p:cNvPicPr>
            <a:picLocks noChangeAspect="1"/>
          </p:cNvPicPr>
          <p:nvPr/>
        </p:nvPicPr>
        <p:blipFill>
          <a:blip r:embed="rId3"/>
          <a:stretch>
            <a:fillRect/>
          </a:stretch>
        </p:blipFill>
        <p:spPr>
          <a:xfrm>
            <a:off x="2174106" y="2607061"/>
            <a:ext cx="7701414" cy="2569148"/>
          </a:xfrm>
          <a:prstGeom prst="rect">
            <a:avLst/>
          </a:prstGeom>
        </p:spPr>
      </p:pic>
      <p:sp>
        <p:nvSpPr>
          <p:cNvPr id="7" name="Rounded Rectangular Callout 6">
            <a:extLst>
              <a:ext uri="{FF2B5EF4-FFF2-40B4-BE49-F238E27FC236}">
                <a16:creationId xmlns:a16="http://schemas.microsoft.com/office/drawing/2014/main" id="{541A0413-5790-294D-85FF-CD0721F7A4D4}"/>
              </a:ext>
            </a:extLst>
          </p:cNvPr>
          <p:cNvSpPr/>
          <p:nvPr/>
        </p:nvSpPr>
        <p:spPr>
          <a:xfrm>
            <a:off x="4783756" y="5621153"/>
            <a:ext cx="2406316" cy="468892"/>
          </a:xfrm>
          <a:prstGeom prst="wedgeRoundRectCallout">
            <a:avLst>
              <a:gd name="adj1" fmla="val -2629"/>
              <a:gd name="adj2" fmla="val -203140"/>
              <a:gd name="adj3" fmla="val 16667"/>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solidFill>
                  <a:schemeClr val="tx1"/>
                </a:solidFill>
              </a:rPr>
              <a:t>OVERNIGHT flight</a:t>
            </a:r>
          </a:p>
        </p:txBody>
      </p:sp>
      <p:sp>
        <p:nvSpPr>
          <p:cNvPr id="8" name="Rounded Rectangular Callout 7">
            <a:extLst>
              <a:ext uri="{FF2B5EF4-FFF2-40B4-BE49-F238E27FC236}">
                <a16:creationId xmlns:a16="http://schemas.microsoft.com/office/drawing/2014/main" id="{8850C258-A073-1942-AC3A-D94C65ED92A1}"/>
              </a:ext>
            </a:extLst>
          </p:cNvPr>
          <p:cNvSpPr/>
          <p:nvPr/>
        </p:nvSpPr>
        <p:spPr>
          <a:xfrm>
            <a:off x="318977" y="3474307"/>
            <a:ext cx="1490572" cy="712680"/>
          </a:xfrm>
          <a:prstGeom prst="wedgeRoundRectCallout">
            <a:avLst>
              <a:gd name="adj1" fmla="val 73931"/>
              <a:gd name="adj2" fmla="val 744"/>
              <a:gd name="adj3" fmla="val 16667"/>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solidFill>
                  <a:schemeClr val="tx1"/>
                </a:solidFill>
              </a:rPr>
              <a:t>DAYTIME </a:t>
            </a:r>
          </a:p>
          <a:p>
            <a:pPr algn="ctr"/>
            <a:r>
              <a:rPr lang="en-US" sz="2000" dirty="0">
                <a:solidFill>
                  <a:schemeClr val="tx1"/>
                </a:solidFill>
              </a:rPr>
              <a:t>flights</a:t>
            </a:r>
          </a:p>
        </p:txBody>
      </p:sp>
      <p:sp>
        <p:nvSpPr>
          <p:cNvPr id="9" name="Left Brace 8">
            <a:extLst>
              <a:ext uri="{FF2B5EF4-FFF2-40B4-BE49-F238E27FC236}">
                <a16:creationId xmlns:a16="http://schemas.microsoft.com/office/drawing/2014/main" id="{1EF034AE-0A59-6B46-9D4E-D9CA4AC30F8C}"/>
              </a:ext>
            </a:extLst>
          </p:cNvPr>
          <p:cNvSpPr/>
          <p:nvPr/>
        </p:nvSpPr>
        <p:spPr>
          <a:xfrm>
            <a:off x="2174106" y="3484343"/>
            <a:ext cx="299587" cy="1155031"/>
          </a:xfrm>
          <a:prstGeom prst="lef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1167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2E777B-909D-4D4A-8342-A003E36820AD}"/>
              </a:ext>
            </a:extLst>
          </p:cNvPr>
          <p:cNvSpPr>
            <a:spLocks noGrp="1"/>
          </p:cNvSpPr>
          <p:nvPr>
            <p:ph type="body" sz="quarter" idx="13"/>
          </p:nvPr>
        </p:nvSpPr>
        <p:spPr/>
        <p:txBody>
          <a:bodyPr/>
          <a:lstStyle/>
          <a:p>
            <a:r>
              <a:rPr lang="en-US" dirty="0"/>
              <a:t>A real-world example: airlines dataset</a:t>
            </a:r>
          </a:p>
        </p:txBody>
      </p:sp>
      <p:sp>
        <p:nvSpPr>
          <p:cNvPr id="6" name="Content Placeholder 2">
            <a:extLst>
              <a:ext uri="{FF2B5EF4-FFF2-40B4-BE49-F238E27FC236}">
                <a16:creationId xmlns:a16="http://schemas.microsoft.com/office/drawing/2014/main" id="{24E1B7B6-F10D-3642-8674-56186CAC0CC2}"/>
              </a:ext>
            </a:extLst>
          </p:cNvPr>
          <p:cNvSpPr txBox="1">
            <a:spLocks/>
          </p:cNvSpPr>
          <p:nvPr/>
        </p:nvSpPr>
        <p:spPr>
          <a:xfrm>
            <a:off x="460263" y="1576231"/>
            <a:ext cx="7231102" cy="2928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Trained over DAYTIME flights</a:t>
            </a:r>
          </a:p>
          <a:p>
            <a:r>
              <a:rPr lang="en-US" sz="2400" dirty="0"/>
              <a:t>Constraints</a:t>
            </a:r>
          </a:p>
          <a:p>
            <a:pPr lvl="1"/>
            <a:r>
              <a:rPr lang="en-US" dirty="0">
                <a:solidFill>
                  <a:srgbClr val="009E73"/>
                </a:solidFill>
              </a:rPr>
              <a:t>“departure time is earlier than arrival time”</a:t>
            </a:r>
          </a:p>
          <a:p>
            <a:pPr lvl="1"/>
            <a:r>
              <a:rPr lang="en-US" dirty="0">
                <a:solidFill>
                  <a:srgbClr val="009E73"/>
                </a:solidFill>
              </a:rPr>
              <a:t>“their difference is very close to flight duration”</a:t>
            </a:r>
          </a:p>
        </p:txBody>
      </p:sp>
      <p:sp>
        <p:nvSpPr>
          <p:cNvPr id="7" name="Title 1">
            <a:extLst>
              <a:ext uri="{FF2B5EF4-FFF2-40B4-BE49-F238E27FC236}">
                <a16:creationId xmlns:a16="http://schemas.microsoft.com/office/drawing/2014/main" id="{8283C887-FCB4-C34A-8DC8-2CE8B2B585E0}"/>
              </a:ext>
            </a:extLst>
          </p:cNvPr>
          <p:cNvSpPr txBox="1">
            <a:spLocks/>
          </p:cNvSpPr>
          <p:nvPr/>
        </p:nvSpPr>
        <p:spPr>
          <a:xfrm>
            <a:off x="304394" y="4862945"/>
            <a:ext cx="11579337" cy="1029855"/>
          </a:xfrm>
          <a:prstGeom prst="rect">
            <a:avLst/>
          </a:prstGeom>
          <a:solidFill>
            <a:schemeClr val="bg1"/>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D55E00"/>
                </a:solidFill>
              </a:rPr>
              <a:t>Constraint violation </a:t>
            </a:r>
            <a:r>
              <a:rPr lang="en-US" sz="3600" u="sng" dirty="0"/>
              <a:t>correlates</a:t>
            </a:r>
            <a:r>
              <a:rPr lang="en-US" sz="3600" dirty="0"/>
              <a:t> with high </a:t>
            </a:r>
            <a:r>
              <a:rPr lang="en-US" sz="3600" dirty="0">
                <a:solidFill>
                  <a:srgbClr val="D55E00"/>
                </a:solidFill>
              </a:rPr>
              <a:t>regression error</a:t>
            </a:r>
          </a:p>
        </p:txBody>
      </p:sp>
      <p:sp>
        <p:nvSpPr>
          <p:cNvPr id="8" name="Content Placeholder 2">
            <a:extLst>
              <a:ext uri="{FF2B5EF4-FFF2-40B4-BE49-F238E27FC236}">
                <a16:creationId xmlns:a16="http://schemas.microsoft.com/office/drawing/2014/main" id="{C154D2F2-AE0A-E44F-82BB-E6CB4B029C74}"/>
              </a:ext>
            </a:extLst>
          </p:cNvPr>
          <p:cNvSpPr txBox="1">
            <a:spLocks/>
          </p:cNvSpPr>
          <p:nvPr/>
        </p:nvSpPr>
        <p:spPr>
          <a:xfrm>
            <a:off x="7426036" y="1576231"/>
            <a:ext cx="5207961" cy="2473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OVERNIGHT flights </a:t>
            </a:r>
          </a:p>
          <a:p>
            <a:pPr lvl="1">
              <a:buClr>
                <a:schemeClr val="tx1"/>
              </a:buClr>
            </a:pPr>
            <a:r>
              <a:rPr lang="en-US" dirty="0">
                <a:solidFill>
                  <a:srgbClr val="D55E00"/>
                </a:solidFill>
              </a:rPr>
              <a:t>violate</a:t>
            </a:r>
            <a:r>
              <a:rPr lang="en-US" dirty="0"/>
              <a:t> DAYTIME flights’ constraints</a:t>
            </a:r>
          </a:p>
          <a:p>
            <a:pPr lvl="1"/>
            <a:r>
              <a:rPr lang="en-US" dirty="0"/>
              <a:t>incur </a:t>
            </a:r>
            <a:r>
              <a:rPr lang="en-US" dirty="0">
                <a:solidFill>
                  <a:srgbClr val="D55E00"/>
                </a:solidFill>
              </a:rPr>
              <a:t>high regression error</a:t>
            </a:r>
          </a:p>
        </p:txBody>
      </p:sp>
    </p:spTree>
    <p:custDataLst>
      <p:tags r:id="rId1"/>
    </p:custDataLst>
    <p:extLst>
      <p:ext uri="{BB962C8B-B14F-4D97-AF65-F5344CB8AC3E}">
        <p14:creationId xmlns:p14="http://schemas.microsoft.com/office/powerpoint/2010/main" val="202839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40B096-E484-EC4E-8791-4BA1999FC064}"/>
              </a:ext>
            </a:extLst>
          </p:cNvPr>
          <p:cNvSpPr>
            <a:spLocks noGrp="1"/>
          </p:cNvSpPr>
          <p:nvPr>
            <p:ph type="body" sz="quarter" idx="13"/>
          </p:nvPr>
        </p:nvSpPr>
        <p:spPr/>
        <p:txBody>
          <a:bodyPr/>
          <a:lstStyle/>
          <a:p>
            <a:r>
              <a:rPr lang="en-US" sz="3730" dirty="0"/>
              <a:t>Conformance constraints (CCs)</a:t>
            </a:r>
          </a:p>
        </p:txBody>
      </p:sp>
      <p:sp>
        <p:nvSpPr>
          <p:cNvPr id="21" name="Title 1">
            <a:extLst>
              <a:ext uri="{FF2B5EF4-FFF2-40B4-BE49-F238E27FC236}">
                <a16:creationId xmlns:a16="http://schemas.microsoft.com/office/drawing/2014/main" id="{2F9B9AE3-7B12-704E-8E6D-4ADF39A2B696}"/>
              </a:ext>
            </a:extLst>
          </p:cNvPr>
          <p:cNvSpPr txBox="1">
            <a:spLocks/>
          </p:cNvSpPr>
          <p:nvPr/>
        </p:nvSpPr>
        <p:spPr>
          <a:xfrm>
            <a:off x="1730229" y="1900284"/>
            <a:ext cx="8731541" cy="152871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buClr>
                <a:schemeClr val="tx1"/>
              </a:buClr>
            </a:pPr>
            <a:r>
              <a:rPr lang="en-US" sz="3200" dirty="0"/>
              <a:t>ML pipelines </a:t>
            </a:r>
            <a:r>
              <a:rPr lang="en-US" sz="3200" dirty="0">
                <a:solidFill>
                  <a:srgbClr val="D55E00"/>
                </a:solidFill>
              </a:rPr>
              <a:t>drop</a:t>
            </a:r>
            <a:r>
              <a:rPr lang="en-US" sz="3200" dirty="0"/>
              <a:t> low-variance dimensions to achieve dimensionality reduction.</a:t>
            </a:r>
          </a:p>
        </p:txBody>
      </p:sp>
      <p:sp>
        <p:nvSpPr>
          <p:cNvPr id="23" name="Title 1">
            <a:extLst>
              <a:ext uri="{FF2B5EF4-FFF2-40B4-BE49-F238E27FC236}">
                <a16:creationId xmlns:a16="http://schemas.microsoft.com/office/drawing/2014/main" id="{62E3CD85-C1B8-C942-AA9C-0A7406BDB541}"/>
              </a:ext>
            </a:extLst>
          </p:cNvPr>
          <p:cNvSpPr txBox="1">
            <a:spLocks/>
          </p:cNvSpPr>
          <p:nvPr/>
        </p:nvSpPr>
        <p:spPr>
          <a:xfrm>
            <a:off x="1730229" y="3868784"/>
            <a:ext cx="8731541" cy="202401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buClr>
                <a:schemeClr val="tx1"/>
              </a:buClr>
            </a:pPr>
            <a:r>
              <a:rPr lang="en-US" sz="3200" dirty="0"/>
              <a:t>ML models </a:t>
            </a:r>
            <a:r>
              <a:rPr lang="en-US" sz="3200" dirty="0">
                <a:solidFill>
                  <a:srgbClr val="D55E00"/>
                </a:solidFill>
              </a:rPr>
              <a:t>assume</a:t>
            </a:r>
            <a:r>
              <a:rPr lang="en-US" sz="3200" dirty="0"/>
              <a:t> that training data’s constraints/properties will continue to hold during serving.</a:t>
            </a:r>
          </a:p>
        </p:txBody>
      </p:sp>
    </p:spTree>
    <p:extLst>
      <p:ext uri="{BB962C8B-B14F-4D97-AF65-F5344CB8AC3E}">
        <p14:creationId xmlns:p14="http://schemas.microsoft.com/office/powerpoint/2010/main" val="1424499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
</p:tagLst>
</file>

<file path=ppt/tags/tag2.xml><?xml version="1.0" encoding="utf-8"?>
<p:tagLst xmlns:a="http://schemas.openxmlformats.org/drawingml/2006/main" xmlns:r="http://schemas.openxmlformats.org/officeDocument/2006/relationships" xmlns:p="http://schemas.openxmlformats.org/presentationml/2006/main">
  <p:tag name="TIMING" val="|22.5"/>
</p:tagLst>
</file>

<file path=ppt/tags/tag3.xml><?xml version="1.0" encoding="utf-8"?>
<p:tagLst xmlns:a="http://schemas.openxmlformats.org/drawingml/2006/main" xmlns:r="http://schemas.openxmlformats.org/officeDocument/2006/relationships" xmlns:p="http://schemas.openxmlformats.org/presentationml/2006/main">
  <p:tag name="TIMING" val="|3|3.1|2.7|5.5"/>
</p:tagLst>
</file>

<file path=ppt/tags/tag4.xml><?xml version="1.0" encoding="utf-8"?>
<p:tagLst xmlns:a="http://schemas.openxmlformats.org/drawingml/2006/main" xmlns:r="http://schemas.openxmlformats.org/officeDocument/2006/relationships" xmlns:p="http://schemas.openxmlformats.org/presentationml/2006/main">
  <p:tag name="TIMING" val="|9.7|5.5"/>
</p:tagLst>
</file>

<file path=ppt/tags/tag5.xml><?xml version="1.0" encoding="utf-8"?>
<p:tagLst xmlns:a="http://schemas.openxmlformats.org/drawingml/2006/main" xmlns:r="http://schemas.openxmlformats.org/officeDocument/2006/relationships" xmlns:p="http://schemas.openxmlformats.org/presentationml/2006/main">
  <p:tag name="TIMING" val="|19.8"/>
</p:tagLst>
</file>

<file path=ppt/tags/tag6.xml><?xml version="1.0" encoding="utf-8"?>
<p:tagLst xmlns:a="http://schemas.openxmlformats.org/drawingml/2006/main" xmlns:r="http://schemas.openxmlformats.org/officeDocument/2006/relationships" xmlns:p="http://schemas.openxmlformats.org/presentationml/2006/main">
  <p:tag name="TIMING" val="|9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2042</Words>
  <Application>Microsoft Macintosh PowerPoint</Application>
  <PresentationFormat>Widescreen</PresentationFormat>
  <Paragraphs>182</Paragraphs>
  <Slides>25</Slides>
  <Notes>24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Fariha</dc:creator>
  <cp:lastModifiedBy>Anna Fariha</cp:lastModifiedBy>
  <cp:revision>3</cp:revision>
  <dcterms:created xsi:type="dcterms:W3CDTF">2021-01-18T07:59:06Z</dcterms:created>
  <dcterms:modified xsi:type="dcterms:W3CDTF">2021-01-18T17:28:25Z</dcterms:modified>
</cp:coreProperties>
</file>